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8" r:id="rId3"/>
    <p:sldId id="259" r:id="rId4"/>
    <p:sldId id="261" r:id="rId5"/>
  </p:sldIdLst>
  <p:sldSz cx="6858000" cy="9906000" type="A4"/>
  <p:notesSz cx="7104063" cy="102346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128">
          <p15:clr>
            <a:srgbClr val="A4A3A4"/>
          </p15:clr>
        </p15:guide>
        <p15:guide id="2" pos="21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339933"/>
    <a:srgbClr val="00F640"/>
    <a:srgbClr val="007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3" autoAdjust="0"/>
  </p:normalViewPr>
  <p:slideViewPr>
    <p:cSldViewPr>
      <p:cViewPr varScale="1">
        <p:scale>
          <a:sx n="70" d="100"/>
          <a:sy n="70" d="100"/>
        </p:scale>
        <p:origin x="3288" y="84"/>
      </p:cViewPr>
      <p:guideLst>
        <p:guide orient="horz" pos="3128"/>
        <p:guide pos="21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5" tIns="49533" rIns="99065" bIns="49533" rtlCol="0"/>
          <a:lstStyle>
            <a:lvl1pPr algn="l">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3993" y="1"/>
            <a:ext cx="3078427" cy="511731"/>
          </a:xfrm>
          <a:prstGeom prst="rect">
            <a:avLst/>
          </a:prstGeom>
        </p:spPr>
        <p:txBody>
          <a:bodyPr vert="horz" lIns="99065" tIns="49533" rIns="99065" bIns="49533" rtlCol="0"/>
          <a:lstStyle>
            <a:lvl1pPr algn="r">
              <a:spcBef>
                <a:spcPts val="0"/>
              </a:spcBef>
              <a:spcAft>
                <a:spcPts val="0"/>
              </a:spcAft>
              <a:defRPr sz="1300" smtClean="0">
                <a:latin typeface="+mn-lt"/>
                <a:cs typeface="+mn-cs"/>
              </a:defRPr>
            </a:lvl1pPr>
          </a:lstStyle>
          <a:p>
            <a:pPr>
              <a:defRPr/>
            </a:pPr>
            <a:fld id="{07325D98-02FE-4857-BA6B-40A036EED582}" type="datetimeFigureOut">
              <a:rPr lang="en-US"/>
              <a:t>6/14/2020</a:t>
            </a:fld>
            <a:endParaRPr lang="en-US"/>
          </a:p>
        </p:txBody>
      </p:sp>
      <p:sp>
        <p:nvSpPr>
          <p:cNvPr id="4" name="Slide Image Placeholder 3"/>
          <p:cNvSpPr>
            <a:spLocks noGrp="1" noRot="1" noChangeAspect="1"/>
          </p:cNvSpPr>
          <p:nvPr>
            <p:ph type="sldImg" idx="2"/>
          </p:nvPr>
        </p:nvSpPr>
        <p:spPr>
          <a:xfrm>
            <a:off x="2224088" y="768350"/>
            <a:ext cx="2655887" cy="3836988"/>
          </a:xfrm>
          <a:prstGeom prst="rect">
            <a:avLst/>
          </a:prstGeom>
          <a:noFill/>
          <a:ln w="12700">
            <a:solidFill>
              <a:prstClr val="black"/>
            </a:solidFill>
          </a:ln>
        </p:spPr>
        <p:txBody>
          <a:bodyPr vert="horz" lIns="99065" tIns="49533" rIns="99065" bIns="49533" rtlCol="0" anchor="ctr"/>
          <a:lstStyle/>
          <a:p>
            <a:pPr lvl="0"/>
            <a:endParaRPr lang="en-US" noProof="0"/>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65" tIns="49533" rIns="99065" bIns="4953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721107"/>
            <a:ext cx="3078427" cy="511731"/>
          </a:xfrm>
          <a:prstGeom prst="rect">
            <a:avLst/>
          </a:prstGeom>
        </p:spPr>
        <p:txBody>
          <a:bodyPr vert="horz" lIns="99065" tIns="49533" rIns="99065" bIns="49533" rtlCol="0" anchor="b"/>
          <a:lstStyle>
            <a:lvl1pPr algn="l">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3993" y="9721107"/>
            <a:ext cx="3078427" cy="511731"/>
          </a:xfrm>
          <a:prstGeom prst="rect">
            <a:avLst/>
          </a:prstGeom>
        </p:spPr>
        <p:txBody>
          <a:bodyPr vert="horz" lIns="99065" tIns="49533" rIns="99065" bIns="49533" rtlCol="0" anchor="b"/>
          <a:lstStyle>
            <a:lvl1pPr algn="r">
              <a:spcBef>
                <a:spcPts val="0"/>
              </a:spcBef>
              <a:spcAft>
                <a:spcPts val="0"/>
              </a:spcAft>
              <a:defRPr sz="1300" smtClean="0">
                <a:latin typeface="+mn-lt"/>
                <a:cs typeface="+mn-cs"/>
              </a:defRPr>
            </a:lvl1pPr>
          </a:lstStyle>
          <a:p>
            <a:pPr>
              <a:defRPr/>
            </a:pPr>
            <a:fld id="{A424A40E-C626-4D01-88B1-2E76EA0BC948}"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A424A40E-C626-4D01-88B1-2E76EA0BC948}"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690EEDD-3DB4-4103-80F7-E5583BD9A854}"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460CE8-CE8D-4ED8-83EA-B71CF0F1DD17}"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975FFF-18A7-416B-983D-E81404FF08F0}"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E0CD8-2EE8-4E06-A8AF-641E1CBDA9F0}"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86387" y="396701"/>
            <a:ext cx="1671638" cy="84522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1475" y="396701"/>
            <a:ext cx="4900613"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A38536-8C5B-4471-9576-D987D0F4D530}"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8D3AB-2FF8-4D66-9DB4-40F6BD3F4B2A}"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BB9CEA-3017-4384-8E72-003F9EBC82FD}"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342D9-C926-49C3-8A57-D8D175F8F16C}"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EBAB25-3FA7-42F0-8236-AFC4FBCEA2D2}" type="datetimeFigureOut">
              <a:rPr lang="en-US"/>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C2CB3-30A2-4F5B-8A3B-E66BBF39810F}"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8E0515C-A104-44D8-AB5A-658FC60154C7}" type="datetimeFigureOut">
              <a:rPr lang="en-US"/>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E6FB66-ADEF-4519-97A8-F3B84A920785}"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8DADD83-4A4C-416F-A662-6399D8A1B232}" type="datetimeFigureOut">
              <a:rPr lang="en-US"/>
              <a:t>6/14/2020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5B43B8-2B53-48FA-823A-88EE040FD4CA}"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6CA3014-4829-477F-8B77-1749620BB480}" type="datetimeFigureOut">
              <a:rPr lang="en-US"/>
              <a:t>6/14/2020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8FF5F2-0D2C-40A6-8CF1-B7F6E37B798F}"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ABBBE-AA26-47D6-8A5B-DAB087185C7F}" type="datetimeFigureOut">
              <a:rPr lang="en-US"/>
              <a:t>6/14/2020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EC9791-35DE-491F-B6CB-8610B940B6F1}"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F6EDF6-2CD8-4E33-93EE-66BC129D6F51}" type="datetimeFigureOut">
              <a:rPr lang="en-US"/>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C5E73B-F7E3-42E6-B002-1BDBED860FC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788D0B-53A3-464C-8717-2A06580B718C}" type="datetimeFigureOut">
              <a:rPr lang="en-US"/>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F4409A-18CD-4193-BB0E-F0EE93940D71}"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96875"/>
            <a:ext cx="6172200" cy="1651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342900" y="2311400"/>
            <a:ext cx="6172200" cy="6537325"/>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spcBef>
                <a:spcPts val="0"/>
              </a:spcBef>
              <a:spcAft>
                <a:spcPts val="0"/>
              </a:spcAft>
              <a:defRPr sz="1200" smtClean="0">
                <a:solidFill>
                  <a:schemeClr val="tx1">
                    <a:tint val="75000"/>
                  </a:schemeClr>
                </a:solidFill>
                <a:latin typeface="+mn-lt"/>
                <a:cs typeface="+mn-cs"/>
              </a:defRPr>
            </a:lvl1pPr>
          </a:lstStyle>
          <a:p>
            <a:pPr>
              <a:defRPr/>
            </a:pPr>
            <a:fld id="{089253D6-07F5-4181-B01F-8456054261D7}" type="datetimeFigureOut">
              <a:rPr lang="en-US"/>
              <a:t>6/14/2020</a:t>
            </a:fld>
            <a:endParaRPr lang="en-US"/>
          </a:p>
        </p:txBody>
      </p:sp>
      <p:sp>
        <p:nvSpPr>
          <p:cNvPr id="5" name="Footer Placeholder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spcBef>
                <a:spcPts val="0"/>
              </a:spcBef>
              <a:spcAft>
                <a:spcPts val="0"/>
              </a:spcAft>
              <a:defRPr sz="1200" smtClean="0">
                <a:solidFill>
                  <a:schemeClr val="tx1">
                    <a:tint val="75000"/>
                  </a:schemeClr>
                </a:solidFill>
                <a:latin typeface="+mn-lt"/>
                <a:cs typeface="+mn-cs"/>
              </a:defRPr>
            </a:lvl1pPr>
          </a:lstStyle>
          <a:p>
            <a:pPr>
              <a:defRPr/>
            </a:pPr>
            <a:fld id="{3DBBA96F-86C2-44B0-AFFC-017CE63F15CB}"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4"/>
          <p:cNvSpPr/>
          <p:nvPr/>
        </p:nvSpPr>
        <p:spPr>
          <a:xfrm>
            <a:off x="158750" y="748665"/>
            <a:ext cx="6568440" cy="4211320"/>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spcBef>
                <a:spcPts val="0"/>
              </a:spcBef>
              <a:spcAft>
                <a:spcPts val="0"/>
              </a:spcAft>
              <a:defRPr/>
            </a:pPr>
            <a:endParaRPr lang="en-US" dirty="0"/>
          </a:p>
        </p:txBody>
      </p:sp>
      <p:sp>
        <p:nvSpPr>
          <p:cNvPr id="13" name="矩形 12"/>
          <p:cNvSpPr/>
          <p:nvPr/>
        </p:nvSpPr>
        <p:spPr>
          <a:xfrm>
            <a:off x="-33020" y="9711055"/>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80740" y="1186180"/>
            <a:ext cx="3112135" cy="337185"/>
          </a:xfrm>
          <a:prstGeom prst="rect">
            <a:avLst/>
          </a:prstGeom>
          <a:noFill/>
        </p:spPr>
        <p:txBody>
          <a:bodyPr wrap="square" rtlCol="0">
            <a:spAutoFit/>
          </a:bodyPr>
          <a:lstStyle/>
          <a:p>
            <a:r>
              <a:rPr lang="en-US" altLang="zh-CN" sz="1600" b="1" dirty="0">
                <a:solidFill>
                  <a:schemeClr val="bg1">
                    <a:lumMod val="65000"/>
                  </a:schemeClr>
                </a:solidFill>
                <a:latin typeface="微软雅黑" panose="020B0503020204020204" charset="-122"/>
                <a:ea typeface="微软雅黑" panose="020B0503020204020204" charset="-122"/>
              </a:rPr>
              <a:t>Multi-Touch Screen Monitor  </a:t>
            </a:r>
            <a:endParaRPr lang="en-US" altLang="zh-CN" sz="1600" b="1" dirty="0">
              <a:latin typeface="+mj-lt"/>
            </a:endParaRPr>
          </a:p>
        </p:txBody>
      </p:sp>
      <p:sp>
        <p:nvSpPr>
          <p:cNvPr id="15" name="文本框 14"/>
          <p:cNvSpPr txBox="1"/>
          <p:nvPr/>
        </p:nvSpPr>
        <p:spPr>
          <a:xfrm>
            <a:off x="4537075" y="885190"/>
            <a:ext cx="1816100" cy="368300"/>
          </a:xfrm>
          <a:prstGeom prst="rect">
            <a:avLst/>
          </a:prstGeom>
          <a:noFill/>
        </p:spPr>
        <p:txBody>
          <a:bodyPr wrap="square" rtlCol="0">
            <a:spAutoFit/>
          </a:bodyPr>
          <a:lstStyle/>
          <a:p>
            <a:pPr algn="r"/>
            <a:r>
              <a:rPr lang="en-US" altLang="zh-CN" sz="1800" b="1" dirty="0" smtClean="0">
                <a:solidFill>
                  <a:srgbClr val="0070C0"/>
                </a:solidFill>
                <a:latin typeface="微软雅黑" panose="020B0503020204020204" charset="-122"/>
                <a:ea typeface="微软雅黑" panose="020B0503020204020204" charset="-122"/>
              </a:rPr>
              <a:t>NCTS B </a:t>
            </a:r>
            <a:r>
              <a:rPr lang="en-US" altLang="zh-CN" sz="1800" b="1" dirty="0">
                <a:solidFill>
                  <a:srgbClr val="0070C0"/>
                </a:solidFill>
                <a:latin typeface="微软雅黑" panose="020B0503020204020204" charset="-122"/>
                <a:ea typeface="微软雅黑" panose="020B0503020204020204" charset="-122"/>
              </a:rPr>
              <a:t>Series </a:t>
            </a:r>
          </a:p>
        </p:txBody>
      </p:sp>
      <p:cxnSp>
        <p:nvCxnSpPr>
          <p:cNvPr id="37" name="直接连接符 36"/>
          <p:cNvCxnSpPr/>
          <p:nvPr/>
        </p:nvCxnSpPr>
        <p:spPr>
          <a:xfrm>
            <a:off x="-922" y="605155"/>
            <a:ext cx="6858635" cy="0"/>
          </a:xfrm>
          <a:prstGeom prst="line">
            <a:avLst/>
          </a:prstGeom>
        </p:spPr>
        <p:style>
          <a:lnRef idx="3">
            <a:schemeClr val="accent1"/>
          </a:lnRef>
          <a:fillRef idx="0">
            <a:schemeClr val="accent1"/>
          </a:fillRef>
          <a:effectRef idx="2">
            <a:schemeClr val="accent1"/>
          </a:effectRef>
          <a:fontRef idx="minor">
            <a:schemeClr val="tx1"/>
          </a:fontRef>
        </p:style>
      </p:cxnSp>
      <p:sp>
        <p:nvSpPr>
          <p:cNvPr id="43" name="文本框 42"/>
          <p:cNvSpPr txBox="1"/>
          <p:nvPr/>
        </p:nvSpPr>
        <p:spPr>
          <a:xfrm>
            <a:off x="158750" y="7426960"/>
            <a:ext cx="6568440"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a:solidFill>
                  <a:schemeClr val="bg1"/>
                </a:solidFill>
                <a:latin typeface="微软雅黑" panose="020B0503020204020204" charset="-122"/>
                <a:ea typeface="微软雅黑" panose="020B0503020204020204" charset="-122"/>
              </a:rPr>
              <a:t>Product View</a:t>
            </a:r>
          </a:p>
        </p:txBody>
      </p:sp>
      <p:sp>
        <p:nvSpPr>
          <p:cNvPr id="7" name="文本框 6"/>
          <p:cNvSpPr txBox="1"/>
          <p:nvPr/>
        </p:nvSpPr>
        <p:spPr>
          <a:xfrm>
            <a:off x="197485" y="1523365"/>
            <a:ext cx="6295390" cy="337185"/>
          </a:xfrm>
          <a:prstGeom prst="rect">
            <a:avLst/>
          </a:prstGeom>
          <a:noFill/>
        </p:spPr>
        <p:txBody>
          <a:bodyPr wrap="square" rtlCol="0">
            <a:spAutoFit/>
          </a:bodyPr>
          <a:lstStyle/>
          <a:p>
            <a:pPr algn="r"/>
            <a:r>
              <a:rPr lang="en-US" altLang="zh-CN" sz="1600" b="1" dirty="0">
                <a:solidFill>
                  <a:srgbClr val="0070C0"/>
                </a:solidFill>
                <a:latin typeface="微软雅黑" panose="020B0503020204020204" charset="-122"/>
                <a:ea typeface="微软雅黑" panose="020B0503020204020204" charset="-122"/>
              </a:rPr>
              <a:t>New generation Intelligent Multi-Touch Meeting Monitor</a:t>
            </a:r>
          </a:p>
        </p:txBody>
      </p:sp>
      <p:pic>
        <p:nvPicPr>
          <p:cNvPr id="17" name="图片 16"/>
          <p:cNvPicPr>
            <a:picLocks noChangeAspect="1"/>
          </p:cNvPicPr>
          <p:nvPr/>
        </p:nvPicPr>
        <p:blipFill>
          <a:blip r:embed="rId3"/>
          <a:stretch>
            <a:fillRect/>
          </a:stretch>
        </p:blipFill>
        <p:spPr>
          <a:xfrm>
            <a:off x="396240" y="6357620"/>
            <a:ext cx="6045200" cy="633095"/>
          </a:xfrm>
          <a:prstGeom prst="rect">
            <a:avLst/>
          </a:prstGeom>
        </p:spPr>
      </p:pic>
      <p:sp>
        <p:nvSpPr>
          <p:cNvPr id="18" name="文本框 17"/>
          <p:cNvSpPr txBox="1"/>
          <p:nvPr/>
        </p:nvSpPr>
        <p:spPr>
          <a:xfrm>
            <a:off x="134302" y="5125133"/>
            <a:ext cx="6568440" cy="1076325"/>
          </a:xfrm>
          <a:prstGeom prst="rect">
            <a:avLst/>
          </a:prstGeom>
          <a:noFill/>
        </p:spPr>
        <p:txBody>
          <a:bodyPr wrap="square" rtlCol="0">
            <a:spAutoFit/>
          </a:bodyPr>
          <a:lstStyle/>
          <a:p>
            <a:r>
              <a:rPr lang="en-US" altLang="zh-CN" sz="1200" b="1" dirty="0">
                <a:solidFill>
                  <a:schemeClr val="accent1"/>
                </a:solidFill>
                <a:latin typeface="微软雅黑" panose="020B0503020204020204" charset="-122"/>
                <a:ea typeface="微软雅黑" panose="020B0503020204020204" charset="-122"/>
                <a:cs typeface="微软雅黑" panose="020B0503020204020204" charset="-122"/>
              </a:rPr>
              <a:t>Newly designed model，with built in camera and MIC, good outlooking and wide view angle，bring a different new visual experience for presentation.</a:t>
            </a:r>
            <a:endParaRPr lang="en-US" altLang="zh-CN" sz="900" b="1" dirty="0">
              <a:solidFill>
                <a:schemeClr val="accent1"/>
              </a:solidFill>
              <a:latin typeface="微软雅黑" panose="020B0503020204020204" charset="-122"/>
              <a:ea typeface="微软雅黑" panose="020B0503020204020204" charset="-122"/>
            </a:endParaRPr>
          </a:p>
          <a:p>
            <a:endParaRPr lang="en-US" altLang="zh-CN" sz="1000" dirty="0"/>
          </a:p>
          <a:p>
            <a:r>
              <a:rPr lang="en-US" altLang="zh-CN" sz="1000" dirty="0"/>
              <a:t>Fast and high accuracy infrared Multi-touch，smooth writing and convenient finger-guesture erasing</a:t>
            </a:r>
          </a:p>
          <a:p>
            <a:r>
              <a:rPr lang="en-US" altLang="zh-CN" sz="1000" dirty="0"/>
              <a:t>Built-in HD remote-distance meeting system, support up to 4 remote meeting devices to join meeting </a:t>
            </a:r>
          </a:p>
          <a:p>
            <a:r>
              <a:rPr lang="en-US" altLang="zh-CN" sz="1000" dirty="0"/>
              <a:t>Support scan QR code of the whiteboard software to share the meeting records by mobile devices.   </a:t>
            </a:r>
            <a:endParaRPr lang="de-DE" altLang="zh-CN" sz="1000" dirty="0"/>
          </a:p>
        </p:txBody>
      </p:sp>
      <p:sp>
        <p:nvSpPr>
          <p:cNvPr id="19" name="文本框 18"/>
          <p:cNvSpPr txBox="1"/>
          <p:nvPr/>
        </p:nvSpPr>
        <p:spPr>
          <a:xfrm>
            <a:off x="78740" y="6990715"/>
            <a:ext cx="1334770" cy="460375"/>
          </a:xfrm>
          <a:prstGeom prst="rect">
            <a:avLst/>
          </a:prstGeom>
          <a:noFill/>
        </p:spPr>
        <p:txBody>
          <a:bodyPr wrap="square" rtlCol="0">
            <a:spAutoFit/>
          </a:bodyPr>
          <a:lstStyle/>
          <a:p>
            <a:pPr algn="ctr"/>
            <a:r>
              <a:rPr lang="en-US" sz="800" dirty="0"/>
              <a:t>Remote Online    </a:t>
            </a:r>
          </a:p>
          <a:p>
            <a:pPr algn="ctr"/>
            <a:r>
              <a:rPr lang="en-US" sz="800" dirty="0"/>
              <a:t>Video Meeting System(Optional)</a:t>
            </a:r>
          </a:p>
        </p:txBody>
      </p:sp>
      <p:sp>
        <p:nvSpPr>
          <p:cNvPr id="21" name="文本框 20"/>
          <p:cNvSpPr txBox="1"/>
          <p:nvPr/>
        </p:nvSpPr>
        <p:spPr>
          <a:xfrm>
            <a:off x="1193165" y="6990715"/>
            <a:ext cx="1334770" cy="213995"/>
          </a:xfrm>
          <a:prstGeom prst="rect">
            <a:avLst/>
          </a:prstGeom>
          <a:noFill/>
        </p:spPr>
        <p:txBody>
          <a:bodyPr wrap="square" rtlCol="0">
            <a:spAutoFit/>
          </a:bodyPr>
          <a:lstStyle/>
          <a:p>
            <a:pPr algn="ctr"/>
            <a:r>
              <a:rPr lang="en-US" sz="800" dirty="0"/>
              <a:t>Wireless Projection</a:t>
            </a:r>
          </a:p>
        </p:txBody>
      </p:sp>
      <p:sp>
        <p:nvSpPr>
          <p:cNvPr id="23" name="文本框 22"/>
          <p:cNvSpPr txBox="1"/>
          <p:nvPr/>
        </p:nvSpPr>
        <p:spPr>
          <a:xfrm>
            <a:off x="3380740" y="6990715"/>
            <a:ext cx="1334770" cy="213995"/>
          </a:xfrm>
          <a:prstGeom prst="rect">
            <a:avLst/>
          </a:prstGeom>
          <a:noFill/>
        </p:spPr>
        <p:txBody>
          <a:bodyPr wrap="square" rtlCol="0">
            <a:spAutoFit/>
          </a:bodyPr>
          <a:lstStyle/>
          <a:p>
            <a:pPr algn="ctr"/>
            <a:r>
              <a:rPr lang="en-US" sz="800" dirty="0"/>
              <a:t>Cloud Conference </a:t>
            </a:r>
          </a:p>
        </p:txBody>
      </p:sp>
      <p:sp>
        <p:nvSpPr>
          <p:cNvPr id="24" name="文本框 23"/>
          <p:cNvSpPr txBox="1"/>
          <p:nvPr/>
        </p:nvSpPr>
        <p:spPr>
          <a:xfrm>
            <a:off x="2350770" y="6990715"/>
            <a:ext cx="1334770" cy="337185"/>
          </a:xfrm>
          <a:prstGeom prst="rect">
            <a:avLst/>
          </a:prstGeom>
          <a:noFill/>
        </p:spPr>
        <p:txBody>
          <a:bodyPr wrap="square" rtlCol="0">
            <a:spAutoFit/>
          </a:bodyPr>
          <a:lstStyle/>
          <a:p>
            <a:pPr algn="ctr"/>
            <a:r>
              <a:rPr lang="en-US" sz="800" dirty="0"/>
              <a:t>Wireless Multi-Screens Sharing Funciton </a:t>
            </a:r>
          </a:p>
        </p:txBody>
      </p:sp>
      <p:sp>
        <p:nvSpPr>
          <p:cNvPr id="25" name="文本框 24"/>
          <p:cNvSpPr txBox="1"/>
          <p:nvPr/>
        </p:nvSpPr>
        <p:spPr>
          <a:xfrm>
            <a:off x="4330065" y="6990715"/>
            <a:ext cx="1334770" cy="213995"/>
          </a:xfrm>
          <a:prstGeom prst="rect">
            <a:avLst/>
          </a:prstGeom>
          <a:noFill/>
        </p:spPr>
        <p:txBody>
          <a:bodyPr wrap="square" rtlCol="0">
            <a:spAutoFit/>
          </a:bodyPr>
          <a:lstStyle/>
          <a:p>
            <a:pPr algn="ctr"/>
            <a:r>
              <a:rPr lang="en-US" sz="800" dirty="0"/>
              <a:t>Writing Annotation </a:t>
            </a:r>
          </a:p>
        </p:txBody>
      </p:sp>
      <p:sp>
        <p:nvSpPr>
          <p:cNvPr id="28" name="文本框 27"/>
          <p:cNvSpPr txBox="1"/>
          <p:nvPr/>
        </p:nvSpPr>
        <p:spPr>
          <a:xfrm>
            <a:off x="5392420" y="6990715"/>
            <a:ext cx="1334770" cy="337185"/>
          </a:xfrm>
          <a:prstGeom prst="rect">
            <a:avLst/>
          </a:prstGeom>
          <a:noFill/>
        </p:spPr>
        <p:txBody>
          <a:bodyPr wrap="square" rtlCol="0">
            <a:spAutoFit/>
          </a:bodyPr>
          <a:lstStyle/>
          <a:p>
            <a:pPr algn="ctr"/>
            <a:r>
              <a:rPr lang="en-US" sz="800" dirty="0"/>
              <a:t>Sharing or Saving by Scanning QR Code </a:t>
            </a:r>
          </a:p>
        </p:txBody>
      </p:sp>
      <p:sp>
        <p:nvSpPr>
          <p:cNvPr id="34" name="文本框 33"/>
          <p:cNvSpPr txBox="1"/>
          <p:nvPr/>
        </p:nvSpPr>
        <p:spPr>
          <a:xfrm>
            <a:off x="942340" y="9354185"/>
            <a:ext cx="1334770" cy="213995"/>
          </a:xfrm>
          <a:prstGeom prst="rect">
            <a:avLst/>
          </a:prstGeom>
          <a:noFill/>
        </p:spPr>
        <p:txBody>
          <a:bodyPr wrap="square" rtlCol="0">
            <a:spAutoFit/>
          </a:bodyPr>
          <a:lstStyle/>
          <a:p>
            <a:pPr algn="ctr"/>
            <a:r>
              <a:rPr lang="en-US" sz="800" dirty="0"/>
              <a:t>Front View </a:t>
            </a:r>
          </a:p>
        </p:txBody>
      </p:sp>
      <p:sp>
        <p:nvSpPr>
          <p:cNvPr id="36" name="文本框 35"/>
          <p:cNvSpPr txBox="1"/>
          <p:nvPr/>
        </p:nvSpPr>
        <p:spPr>
          <a:xfrm>
            <a:off x="4330065" y="9354185"/>
            <a:ext cx="1334770" cy="213995"/>
          </a:xfrm>
          <a:prstGeom prst="rect">
            <a:avLst/>
          </a:prstGeom>
          <a:noFill/>
        </p:spPr>
        <p:txBody>
          <a:bodyPr wrap="square" rtlCol="0">
            <a:spAutoFit/>
          </a:bodyPr>
          <a:lstStyle/>
          <a:p>
            <a:pPr algn="ctr"/>
            <a:r>
              <a:rPr lang="en-US" sz="800" dirty="0"/>
              <a:t>Back View  </a:t>
            </a:r>
          </a:p>
        </p:txBody>
      </p:sp>
      <p:pic>
        <p:nvPicPr>
          <p:cNvPr id="1045" name="Picture 21" descr="C:\Users\Administrator\Desktop\未标题-6.png"/>
          <p:cNvPicPr>
            <a:picLocks noChangeAspect="1" noChangeArrowheads="1"/>
          </p:cNvPicPr>
          <p:nvPr/>
        </p:nvPicPr>
        <p:blipFill>
          <a:blip r:embed="rId4"/>
          <a:srcRect/>
          <a:stretch>
            <a:fillRect/>
          </a:stretch>
        </p:blipFill>
        <p:spPr bwMode="auto">
          <a:xfrm>
            <a:off x="942340" y="4454525"/>
            <a:ext cx="1585595" cy="528955"/>
          </a:xfrm>
          <a:prstGeom prst="rect">
            <a:avLst/>
          </a:prstGeom>
          <a:noFill/>
        </p:spPr>
      </p:pic>
      <p:sp>
        <p:nvSpPr>
          <p:cNvPr id="53" name="TextBox 52"/>
          <p:cNvSpPr txBox="1"/>
          <p:nvPr/>
        </p:nvSpPr>
        <p:spPr>
          <a:xfrm>
            <a:off x="278130" y="4596368"/>
            <a:ext cx="746760" cy="245110"/>
          </a:xfrm>
          <a:prstGeom prst="rect">
            <a:avLst/>
          </a:prstGeom>
          <a:noFill/>
        </p:spPr>
        <p:txBody>
          <a:bodyPr wrap="none" rtlCol="1">
            <a:spAutoFit/>
          </a:bodyPr>
          <a:lstStyle/>
          <a:p>
            <a:r>
              <a:rPr lang="en-US" sz="1000" b="1" dirty="0">
                <a:solidFill>
                  <a:schemeClr val="tx2">
                    <a:lumMod val="60000"/>
                    <a:lumOff val="40000"/>
                  </a:schemeClr>
                </a:solidFill>
              </a:rPr>
              <a:t>Honored:</a:t>
            </a:r>
          </a:p>
        </p:txBody>
      </p:sp>
      <p:pic>
        <p:nvPicPr>
          <p:cNvPr id="2" name="图片 1" descr="3T7A4763 拷贝"/>
          <p:cNvPicPr>
            <a:picLocks noChangeAspect="1"/>
          </p:cNvPicPr>
          <p:nvPr/>
        </p:nvPicPr>
        <p:blipFill>
          <a:blip r:embed="rId5"/>
          <a:stretch>
            <a:fillRect/>
          </a:stretch>
        </p:blipFill>
        <p:spPr>
          <a:xfrm>
            <a:off x="511810" y="1464310"/>
            <a:ext cx="5243830" cy="3495675"/>
          </a:xfrm>
          <a:prstGeom prst="rect">
            <a:avLst/>
          </a:prstGeom>
        </p:spPr>
      </p:pic>
      <p:pic>
        <p:nvPicPr>
          <p:cNvPr id="11" name="图片 10" descr="XP1 Back"/>
          <p:cNvPicPr>
            <a:picLocks noChangeAspect="1"/>
          </p:cNvPicPr>
          <p:nvPr/>
        </p:nvPicPr>
        <p:blipFill>
          <a:blip r:embed="rId6"/>
          <a:stretch>
            <a:fillRect/>
          </a:stretch>
        </p:blipFill>
        <p:spPr>
          <a:xfrm>
            <a:off x="3685540" y="7867015"/>
            <a:ext cx="2324100" cy="1487170"/>
          </a:xfrm>
          <a:prstGeom prst="rect">
            <a:avLst/>
          </a:prstGeom>
        </p:spPr>
      </p:pic>
      <p:pic>
        <p:nvPicPr>
          <p:cNvPr id="8" name="图片 7" descr="Fotolia_81059093_L"/>
          <p:cNvPicPr>
            <a:picLocks noChangeAspect="1"/>
          </p:cNvPicPr>
          <p:nvPr/>
        </p:nvPicPr>
        <p:blipFill>
          <a:blip r:embed="rId7"/>
          <a:stretch>
            <a:fillRect/>
          </a:stretch>
        </p:blipFill>
        <p:spPr>
          <a:xfrm>
            <a:off x="4715510" y="2379980"/>
            <a:ext cx="1165225" cy="2348230"/>
          </a:xfrm>
          <a:prstGeom prst="rect">
            <a:avLst/>
          </a:prstGeom>
        </p:spPr>
      </p:pic>
      <p:pic>
        <p:nvPicPr>
          <p:cNvPr id="3" name="图片 2" descr="3T7A4763 拷贝"/>
          <p:cNvPicPr>
            <a:picLocks noChangeAspect="1"/>
          </p:cNvPicPr>
          <p:nvPr/>
        </p:nvPicPr>
        <p:blipFill>
          <a:blip r:embed="rId5"/>
          <a:stretch>
            <a:fillRect/>
          </a:stretch>
        </p:blipFill>
        <p:spPr>
          <a:xfrm>
            <a:off x="203200" y="7682865"/>
            <a:ext cx="2828290" cy="1885315"/>
          </a:xfrm>
          <a:prstGeom prst="rect">
            <a:avLst/>
          </a:prstGeom>
        </p:spPr>
      </p:pic>
      <p:pic>
        <p:nvPicPr>
          <p:cNvPr id="26" name="Picture 25"/>
          <p:cNvPicPr>
            <a:picLocks noChangeAspect="1"/>
          </p:cNvPicPr>
          <p:nvPr/>
        </p:nvPicPr>
        <p:blipFill>
          <a:blip r:embed="rId8"/>
          <a:stretch>
            <a:fillRect/>
          </a:stretch>
        </p:blipFill>
        <p:spPr>
          <a:xfrm>
            <a:off x="35005" y="64348"/>
            <a:ext cx="1233009" cy="4912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9688127"/>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5730" y="351155"/>
            <a:ext cx="6651625"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Product Feactures </a:t>
            </a:r>
          </a:p>
        </p:txBody>
      </p:sp>
      <p:pic>
        <p:nvPicPr>
          <p:cNvPr id="3" name="图片 2"/>
          <p:cNvPicPr>
            <a:picLocks noChangeAspect="1"/>
          </p:cNvPicPr>
          <p:nvPr/>
        </p:nvPicPr>
        <p:blipFill>
          <a:blip r:embed="rId3"/>
          <a:stretch>
            <a:fillRect/>
          </a:stretch>
        </p:blipFill>
        <p:spPr>
          <a:xfrm>
            <a:off x="220980" y="4773930"/>
            <a:ext cx="952500" cy="956945"/>
          </a:xfrm>
          <a:prstGeom prst="rect">
            <a:avLst/>
          </a:prstGeom>
        </p:spPr>
      </p:pic>
      <p:pic>
        <p:nvPicPr>
          <p:cNvPr id="4" name="图片 3"/>
          <p:cNvPicPr>
            <a:picLocks noChangeAspect="1"/>
          </p:cNvPicPr>
          <p:nvPr/>
        </p:nvPicPr>
        <p:blipFill>
          <a:blip r:embed="rId4"/>
          <a:stretch>
            <a:fillRect/>
          </a:stretch>
        </p:blipFill>
        <p:spPr>
          <a:xfrm>
            <a:off x="187960" y="6424295"/>
            <a:ext cx="1018540" cy="1002030"/>
          </a:xfrm>
          <a:prstGeom prst="rect">
            <a:avLst/>
          </a:prstGeom>
        </p:spPr>
      </p:pic>
      <p:pic>
        <p:nvPicPr>
          <p:cNvPr id="5" name="图片 4"/>
          <p:cNvPicPr>
            <a:picLocks noChangeAspect="1"/>
          </p:cNvPicPr>
          <p:nvPr/>
        </p:nvPicPr>
        <p:blipFill>
          <a:blip r:embed="rId5"/>
          <a:stretch>
            <a:fillRect/>
          </a:stretch>
        </p:blipFill>
        <p:spPr>
          <a:xfrm>
            <a:off x="187960" y="8110855"/>
            <a:ext cx="990600" cy="982980"/>
          </a:xfrm>
          <a:prstGeom prst="rect">
            <a:avLst/>
          </a:prstGeom>
        </p:spPr>
      </p:pic>
      <p:pic>
        <p:nvPicPr>
          <p:cNvPr id="6" name="图片 5"/>
          <p:cNvPicPr>
            <a:picLocks noChangeAspect="1"/>
          </p:cNvPicPr>
          <p:nvPr/>
        </p:nvPicPr>
        <p:blipFill>
          <a:blip r:embed="rId6"/>
          <a:stretch>
            <a:fillRect/>
          </a:stretch>
        </p:blipFill>
        <p:spPr>
          <a:xfrm>
            <a:off x="3464560" y="4773930"/>
            <a:ext cx="970280" cy="957580"/>
          </a:xfrm>
          <a:prstGeom prst="rect">
            <a:avLst/>
          </a:prstGeom>
        </p:spPr>
      </p:pic>
      <p:pic>
        <p:nvPicPr>
          <p:cNvPr id="7" name="图片 6"/>
          <p:cNvPicPr>
            <a:picLocks noChangeAspect="1"/>
          </p:cNvPicPr>
          <p:nvPr/>
        </p:nvPicPr>
        <p:blipFill>
          <a:blip r:embed="rId7"/>
          <a:stretch>
            <a:fillRect/>
          </a:stretch>
        </p:blipFill>
        <p:spPr>
          <a:xfrm>
            <a:off x="3462655" y="6424295"/>
            <a:ext cx="972185" cy="943610"/>
          </a:xfrm>
          <a:prstGeom prst="rect">
            <a:avLst/>
          </a:prstGeom>
        </p:spPr>
      </p:pic>
      <p:pic>
        <p:nvPicPr>
          <p:cNvPr id="8" name="图片 7"/>
          <p:cNvPicPr>
            <a:picLocks noChangeAspect="1"/>
          </p:cNvPicPr>
          <p:nvPr/>
        </p:nvPicPr>
        <p:blipFill>
          <a:blip r:embed="rId8"/>
          <a:stretch>
            <a:fillRect/>
          </a:stretch>
        </p:blipFill>
        <p:spPr>
          <a:xfrm>
            <a:off x="3457575" y="8154035"/>
            <a:ext cx="982980" cy="939800"/>
          </a:xfrm>
          <a:prstGeom prst="rect">
            <a:avLst/>
          </a:prstGeom>
        </p:spPr>
      </p:pic>
      <p:sp>
        <p:nvSpPr>
          <p:cNvPr id="100" name="文本框 99"/>
          <p:cNvSpPr txBox="1"/>
          <p:nvPr/>
        </p:nvSpPr>
        <p:spPr>
          <a:xfrm>
            <a:off x="1242695" y="4489450"/>
            <a:ext cx="2153285" cy="860425"/>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Built in Camera and MIC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dirty="0"/>
              <a:t>With built in FHD camera and mircrophone, it is convenient to start a face to face meeting or conversation easily.  </a:t>
            </a:r>
          </a:p>
        </p:txBody>
      </p:sp>
      <p:sp>
        <p:nvSpPr>
          <p:cNvPr id="10" name="文本框 9"/>
          <p:cNvSpPr txBox="1"/>
          <p:nvPr/>
        </p:nvSpPr>
        <p:spPr>
          <a:xfrm>
            <a:off x="1304290" y="6465570"/>
            <a:ext cx="2153285" cy="1322070"/>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All-in-One Design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Six functions in one, integrate functions of projector, interactive board, computer, television, koisk and audio but better user experience. It is an ideal solution for business presentation or schools. </a:t>
            </a:r>
            <a:endParaRPr lang="en-US" altLang="zh-CN" sz="1000" dirty="0"/>
          </a:p>
        </p:txBody>
      </p:sp>
      <p:sp>
        <p:nvSpPr>
          <p:cNvPr id="12" name="文本框 11"/>
          <p:cNvSpPr txBox="1"/>
          <p:nvPr/>
        </p:nvSpPr>
        <p:spPr>
          <a:xfrm>
            <a:off x="1242695" y="7787640"/>
            <a:ext cx="2153285" cy="1630045"/>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Dual System Supporting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Support Android and Windows dual system, each system can be operated and managed separately, elegant simplified UI interface for Android, can select the required functions quickly,configured with DrawView X annotation software, can quickly write down handwriting with real writing feeling.</a:t>
            </a:r>
          </a:p>
        </p:txBody>
      </p:sp>
      <p:sp>
        <p:nvSpPr>
          <p:cNvPr id="14" name="文本框 13"/>
          <p:cNvSpPr txBox="1"/>
          <p:nvPr/>
        </p:nvSpPr>
        <p:spPr>
          <a:xfrm>
            <a:off x="4530090" y="4489450"/>
            <a:ext cx="2153285" cy="1322070"/>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Multi-Touch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Leading infrared sensing positioning technology, support multi-person writing at same time,  support writting by your fingers or any opaque object, Intelligent gesture recognition, can meet various meeting demands.     </a:t>
            </a:r>
            <a:endParaRPr lang="en-US" altLang="zh-CN" sz="1000" dirty="0"/>
          </a:p>
        </p:txBody>
      </p:sp>
      <p:sp>
        <p:nvSpPr>
          <p:cNvPr id="16" name="文本框 15"/>
          <p:cNvSpPr txBox="1"/>
          <p:nvPr/>
        </p:nvSpPr>
        <p:spPr>
          <a:xfrm>
            <a:off x="4530090" y="6264275"/>
            <a:ext cx="2153285" cy="1014730"/>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UHD 4K Resolution  </a:t>
            </a:r>
            <a:endParaRPr lang="en-US" sz="1050" b="0">
              <a:latin typeface="Calibri" panose="020F0502020204030204" pitchFamily="34" charset="0"/>
              <a:ea typeface="宋体" panose="02010600030101010101" pitchFamily="2" charset="-122"/>
              <a:cs typeface="Times New Roman" panose="02020603050405020304" pitchFamily="18" charset="0"/>
            </a:endParaRPr>
          </a:p>
          <a:p>
            <a:pPr marL="0" indent="0"/>
            <a:r>
              <a:rPr lang="en-US" altLang="zh-CN" sz="1000" b="0" dirty="0"/>
              <a:t>4K picture quality, more delicated. High-precision UHD picture for visual enjoyment. Support mobile wireless control, built-in annotation applications and other software.    </a:t>
            </a:r>
            <a:endParaRPr lang="en-US" altLang="zh-CN" sz="1000" dirty="0"/>
          </a:p>
        </p:txBody>
      </p:sp>
      <p:sp>
        <p:nvSpPr>
          <p:cNvPr id="20" name="文本框 19"/>
          <p:cNvSpPr txBox="1"/>
          <p:nvPr/>
        </p:nvSpPr>
        <p:spPr>
          <a:xfrm>
            <a:off x="4530090" y="7808595"/>
            <a:ext cx="2153285" cy="1630045"/>
          </a:xfrm>
          <a:prstGeom prst="rect">
            <a:avLst/>
          </a:prstGeom>
          <a:noFill/>
          <a:ln w="9525">
            <a:noFill/>
          </a:ln>
        </p:spPr>
        <p:txBody>
          <a:bodyPr wrap="square">
            <a:spAutoFit/>
          </a:bodyPr>
          <a:lstStyle/>
          <a:p>
            <a:pPr marL="0" indent="0"/>
            <a:r>
              <a:rPr lang="en-US" altLang="zh-CN" sz="1000" b="1" dirty="0">
                <a:solidFill>
                  <a:schemeClr val="accent1"/>
                </a:solidFill>
                <a:latin typeface="微软雅黑" panose="020B0503020204020204" charset="-122"/>
                <a:ea typeface="微软雅黑" panose="020B0503020204020204" charset="-122"/>
              </a:rPr>
              <a:t>Annotation   </a:t>
            </a:r>
          </a:p>
          <a:p>
            <a:pPr marL="0" indent="0"/>
            <a:r>
              <a:rPr lang="en-US" altLang="zh-CN" sz="1000" b="0" dirty="0"/>
              <a:t>The built-in Android Annotation software can mark notes or contents on the Android interface or on any opened files on the Windows system. You can highlight or mark over the documents or video no matter in Android or windows system. </a:t>
            </a:r>
          </a:p>
          <a:p>
            <a:pPr marL="0" indent="0"/>
            <a:r>
              <a:rPr lang="en-US" altLang="zh-CN" sz="1000" b="0" dirty="0"/>
              <a:t> </a:t>
            </a:r>
            <a:endParaRPr lang="en-US" altLang="zh-CN" sz="1000" dirty="0"/>
          </a:p>
        </p:txBody>
      </p:sp>
      <p:pic>
        <p:nvPicPr>
          <p:cNvPr id="9" name="图片 8" descr="3T7A4763 拷贝"/>
          <p:cNvPicPr>
            <a:picLocks noChangeAspect="1"/>
          </p:cNvPicPr>
          <p:nvPr/>
        </p:nvPicPr>
        <p:blipFill>
          <a:blip r:embed="rId9"/>
          <a:stretch>
            <a:fillRect/>
          </a:stretch>
        </p:blipFill>
        <p:spPr>
          <a:xfrm>
            <a:off x="-53975" y="351155"/>
            <a:ext cx="6831330" cy="45542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0" y="9694477"/>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406140" y="836930"/>
            <a:ext cx="3371215" cy="3476625"/>
          </a:xfrm>
          <a:prstGeom prst="rect">
            <a:avLst/>
          </a:prstGeom>
          <a:noFill/>
        </p:spPr>
        <p:txBody>
          <a:bodyPr wrap="square" rtlCol="0">
            <a:spAutoFit/>
          </a:bodyPr>
          <a:lstStyle/>
          <a:p>
            <a:r>
              <a:rPr lang="en-US" altLang="zh-CN" sz="1000" b="1" dirty="0">
                <a:solidFill>
                  <a:schemeClr val="accent1"/>
                </a:solidFill>
                <a:latin typeface="微软雅黑" panose="020B0503020204020204" charset="-122"/>
                <a:ea typeface="微软雅黑" panose="020B0503020204020204" charset="-122"/>
              </a:rPr>
              <a:t>Screen Sharing System, Multi-Screen Interactivity </a:t>
            </a:r>
            <a:endParaRPr lang="en-US" altLang="zh-CN" sz="1000" dirty="0"/>
          </a:p>
          <a:p>
            <a:pPr marL="0" indent="0">
              <a:buFont typeface="Wingdings" panose="05000000000000000000" pitchFamily="2" charset="2"/>
              <a:buNone/>
            </a:pPr>
            <a:endParaRPr lang="en-US" altLang="zh-CN" sz="1000" dirty="0"/>
          </a:p>
          <a:p>
            <a:pPr marL="0" indent="0">
              <a:buFont typeface="Wingdings" panose="05000000000000000000" pitchFamily="2" charset="2"/>
              <a:buNone/>
            </a:pPr>
            <a:r>
              <a:rPr lang="en-US" altLang="zh-CN" sz="1000" dirty="0"/>
              <a:t>Scene 1: Connect touch monitor's hotspot wirelessly for screen projection</a:t>
            </a:r>
          </a:p>
          <a:p>
            <a:pPr marL="171450" indent="-171450">
              <a:buFont typeface="Arial" panose="020B0604020202020204" pitchFamily="34" charset="0"/>
              <a:buChar char="•"/>
            </a:pPr>
            <a:r>
              <a:rPr lang="en-US" altLang="zh-CN" sz="1000" dirty="0"/>
              <a:t>Connect the touch monitor's hotspot </a:t>
            </a:r>
          </a:p>
          <a:p>
            <a:pPr marL="171450" indent="-171450">
              <a:buFont typeface="Arial" panose="020B0604020202020204" pitchFamily="34" charset="0"/>
              <a:buChar char="•"/>
            </a:pPr>
            <a:r>
              <a:rPr lang="en-US" altLang="zh-CN" sz="1000" dirty="0"/>
              <a:t>When use computer or Android mobile phone for screen projection, refer to the guide of the screen sharing system to download the screen-sharing apllication</a:t>
            </a:r>
          </a:p>
          <a:p>
            <a:pPr marL="171450" indent="-171450">
              <a:buFont typeface="Arial" panose="020B0604020202020204" pitchFamily="34" charset="0"/>
              <a:buChar char="•"/>
            </a:pPr>
            <a:r>
              <a:rPr lang="en-US" altLang="zh-CN" sz="1000" dirty="0"/>
              <a:t>Select the current touch screen's hotspot to make a smooth multi-screen projection </a:t>
            </a:r>
          </a:p>
          <a:p>
            <a:pPr marL="171450" indent="-171450">
              <a:buFont typeface="Arial" panose="020B0604020202020204" pitchFamily="34" charset="0"/>
              <a:buChar char="•"/>
            </a:pPr>
            <a:endParaRPr lang="en-US" altLang="zh-CN" sz="1000" dirty="0"/>
          </a:p>
          <a:p>
            <a:pPr marL="0" indent="0">
              <a:buFont typeface="Arial" panose="020B0604020202020204" pitchFamily="34" charset="0"/>
              <a:buNone/>
            </a:pPr>
            <a:r>
              <a:rPr lang="en-US" altLang="zh-CN" sz="1000" dirty="0"/>
              <a:t>Scene 2: use 2.4G wireless connection or external wired connected router for screen projection</a:t>
            </a:r>
          </a:p>
          <a:p>
            <a:pPr marL="171450" indent="-171450">
              <a:buFont typeface="Arial" panose="020B0604020202020204" pitchFamily="34" charset="0"/>
              <a:buChar char="•"/>
            </a:pPr>
            <a:r>
              <a:rPr lang="en-US" altLang="zh-CN" sz="1000" dirty="0"/>
              <a:t>Please connect your Android phone or computer and the receiving device to the same router.</a:t>
            </a:r>
          </a:p>
          <a:p>
            <a:pPr marL="171450" indent="-171450">
              <a:buFont typeface="Arial" panose="020B0604020202020204" pitchFamily="34" charset="0"/>
              <a:buChar char="•"/>
            </a:pPr>
            <a:r>
              <a:rPr lang="en-US" altLang="zh-CN" sz="1000" dirty="0"/>
              <a:t>When use computer or Android mobile phone for screen projection, refer to the guide of the screen sharing system to download the screen-sharing apllication</a:t>
            </a:r>
          </a:p>
          <a:p>
            <a:pPr marL="171450" indent="-171450">
              <a:buFont typeface="Arial" panose="020B0604020202020204" pitchFamily="34" charset="0"/>
              <a:buChar char="•"/>
            </a:pPr>
            <a:r>
              <a:rPr lang="en-US" altLang="zh-CN" sz="1000" dirty="0"/>
              <a:t>Select the current touch screen's hotspot to make a smooth multi-screen projection </a:t>
            </a:r>
          </a:p>
        </p:txBody>
      </p:sp>
      <p:sp>
        <p:nvSpPr>
          <p:cNvPr id="2" name="文本框 1"/>
          <p:cNvSpPr txBox="1"/>
          <p:nvPr/>
        </p:nvSpPr>
        <p:spPr>
          <a:xfrm>
            <a:off x="125730" y="351155"/>
            <a:ext cx="6651625"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Advantage Functions  </a:t>
            </a:r>
          </a:p>
        </p:txBody>
      </p:sp>
      <p:sp>
        <p:nvSpPr>
          <p:cNvPr id="7" name="文本框 6"/>
          <p:cNvSpPr txBox="1"/>
          <p:nvPr/>
        </p:nvSpPr>
        <p:spPr>
          <a:xfrm>
            <a:off x="125730" y="4313555"/>
            <a:ext cx="3371215" cy="2553335"/>
          </a:xfrm>
          <a:prstGeom prst="rect">
            <a:avLst/>
          </a:prstGeom>
          <a:noFill/>
        </p:spPr>
        <p:txBody>
          <a:bodyPr wrap="square" rtlCol="0">
            <a:spAutoFit/>
          </a:bodyPr>
          <a:lstStyle/>
          <a:p>
            <a:r>
              <a:rPr lang="en-US" altLang="zh-CN" sz="1000" b="1" dirty="0">
                <a:solidFill>
                  <a:schemeClr val="accent1"/>
                </a:solidFill>
                <a:latin typeface="微软雅黑" panose="020B0503020204020204" charset="-122"/>
                <a:ea typeface="微软雅黑" panose="020B0503020204020204" charset="-122"/>
              </a:rPr>
              <a:t>Video Conferencing System (Optional) </a:t>
            </a:r>
            <a:endParaRPr lang="en-US" altLang="zh-CN" sz="1000" dirty="0"/>
          </a:p>
          <a:p>
            <a:pPr marL="0" indent="0">
              <a:buFont typeface="Wingdings" panose="05000000000000000000" pitchFamily="2" charset="2"/>
              <a:buNone/>
            </a:pPr>
            <a:endParaRPr lang="en-US" altLang="zh-CN" sz="1000" dirty="0"/>
          </a:p>
          <a:p>
            <a:pPr marL="171450" indent="-171450">
              <a:buFont typeface="Arial" panose="020B0604020202020204" pitchFamily="34" charset="0"/>
              <a:buChar char="•"/>
            </a:pPr>
            <a:r>
              <a:rPr lang="en-US" altLang="zh-CN" sz="1000" dirty="0"/>
              <a:t>Remote-distance teleconferencing software</a:t>
            </a:r>
          </a:p>
          <a:p>
            <a:pPr marL="171450" indent="-171450">
              <a:buFont typeface="Arial" panose="020B0604020202020204" pitchFamily="34" charset="0"/>
              <a:buChar char="•"/>
            </a:pPr>
            <a:r>
              <a:rPr lang="en-US" altLang="zh-CN" sz="1000" dirty="0"/>
              <a:t>Cloud conference service</a:t>
            </a:r>
          </a:p>
          <a:p>
            <a:pPr marL="171450" indent="-171450">
              <a:buFont typeface="Arial" panose="020B0604020202020204" pitchFamily="34" charset="0"/>
              <a:buChar char="•"/>
            </a:pPr>
            <a:r>
              <a:rPr lang="en-US" altLang="zh-CN" sz="1000" dirty="0"/>
              <a:t>Site to site, multi-parties online video meeting system </a:t>
            </a:r>
          </a:p>
          <a:p>
            <a:pPr marL="171450" indent="-171450">
              <a:buFont typeface="Arial" panose="020B0604020202020204" pitchFamily="34" charset="0"/>
              <a:buChar char="•"/>
            </a:pPr>
            <a:r>
              <a:rPr lang="en-US" altLang="zh-CN" sz="1000" dirty="0"/>
              <a:t>Suggested to use a broadband network with an uplink speed &gt;100kb/s for starting the online video meeting</a:t>
            </a:r>
          </a:p>
          <a:p>
            <a:pPr marL="171450" indent="-171450">
              <a:buFont typeface="Arial" panose="020B0604020202020204" pitchFamily="34" charset="0"/>
              <a:buChar char="•"/>
            </a:pPr>
            <a:r>
              <a:rPr lang="en-US" altLang="zh-CN" sz="1000" dirty="0"/>
              <a:t>Configured with an high-definition FHD camera(optional), enable a more delicated and smooth video to conduce  </a:t>
            </a:r>
          </a:p>
          <a:p>
            <a:pPr marL="171450" indent="-171450">
              <a:buFont typeface="Arial" panose="020B0604020202020204" pitchFamily="34" charset="0"/>
              <a:buChar char="•"/>
            </a:pPr>
            <a:r>
              <a:rPr lang="en-US" altLang="zh-CN" sz="1000" dirty="0"/>
              <a:t>Video conference camera needs to be purchased separately</a:t>
            </a:r>
          </a:p>
          <a:p>
            <a:pPr marL="171450" indent="-171450">
              <a:buFont typeface="Arial" panose="020B0604020202020204" pitchFamily="34" charset="0"/>
              <a:buChar char="•"/>
            </a:pPr>
            <a:r>
              <a:rPr lang="en-US" altLang="zh-CN" sz="1000" dirty="0"/>
              <a:t>Video conference multi-parties online meeting call need to pay relevant call fees according to the operator's standard</a:t>
            </a:r>
          </a:p>
        </p:txBody>
      </p:sp>
      <p:sp>
        <p:nvSpPr>
          <p:cNvPr id="8" name="文本框 7"/>
          <p:cNvSpPr txBox="1"/>
          <p:nvPr/>
        </p:nvSpPr>
        <p:spPr>
          <a:xfrm>
            <a:off x="3496945" y="6741160"/>
            <a:ext cx="3371215" cy="1630045"/>
          </a:xfrm>
          <a:prstGeom prst="rect">
            <a:avLst/>
          </a:prstGeom>
          <a:noFill/>
        </p:spPr>
        <p:txBody>
          <a:bodyPr wrap="square" rtlCol="0">
            <a:spAutoFit/>
          </a:bodyPr>
          <a:lstStyle/>
          <a:p>
            <a:r>
              <a:rPr lang="en-US" altLang="zh-CN" sz="1000" b="1" dirty="0">
                <a:solidFill>
                  <a:schemeClr val="accent1"/>
                </a:solidFill>
                <a:latin typeface="微软雅黑" panose="020B0503020204020204" charset="-122"/>
                <a:ea typeface="微软雅黑" panose="020B0503020204020204" charset="-122"/>
              </a:rPr>
              <a:t>Simple and Convenient Operation </a:t>
            </a:r>
            <a:endParaRPr lang="en-US" altLang="zh-CN" sz="1000" dirty="0"/>
          </a:p>
          <a:p>
            <a:pPr marL="0" indent="0">
              <a:buFont typeface="Wingdings" panose="05000000000000000000" pitchFamily="2" charset="2"/>
              <a:buNone/>
            </a:pPr>
            <a:endParaRPr lang="en-US" altLang="zh-CN" sz="1000" dirty="0"/>
          </a:p>
          <a:p>
            <a:pPr marL="171450" indent="-171450">
              <a:buFont typeface="Arial" panose="020B0604020202020204" pitchFamily="34" charset="0"/>
              <a:buChar char="•"/>
            </a:pPr>
            <a:r>
              <a:rPr lang="en-US" altLang="zh-CN" sz="1000" dirty="0"/>
              <a:t>Annotations can be made in any interface; Annotations can be saved on the page at PPT mode.</a:t>
            </a:r>
          </a:p>
          <a:p>
            <a:pPr marL="171450" indent="-171450">
              <a:buFont typeface="Arial" panose="020B0604020202020204" pitchFamily="34" charset="0"/>
              <a:buChar char="•"/>
            </a:pPr>
            <a:r>
              <a:rPr lang="en-US" altLang="zh-CN" sz="1000" dirty="0"/>
              <a:t>Spotlight and other small tools in the Annotation software can assist meeting  presentation and demonstration</a:t>
            </a:r>
          </a:p>
          <a:p>
            <a:pPr marL="171450" indent="-171450">
              <a:buFont typeface="Arial" panose="020B0604020202020204" pitchFamily="34" charset="0"/>
              <a:buChar char="•"/>
            </a:pPr>
            <a:r>
              <a:rPr lang="en-US" altLang="zh-CN" sz="1000" dirty="0"/>
              <a:t>Meeting records can be easily and conveniently shared by scanning QR code or email,this will make meeting records sharing fast and convenient    </a:t>
            </a:r>
          </a:p>
        </p:txBody>
      </p:sp>
      <p:pic>
        <p:nvPicPr>
          <p:cNvPr id="4" name="图片 3" descr="QQ图片20190221103806"/>
          <p:cNvPicPr>
            <a:picLocks noChangeAspect="1"/>
          </p:cNvPicPr>
          <p:nvPr/>
        </p:nvPicPr>
        <p:blipFill>
          <a:blip r:embed="rId3"/>
          <a:stretch>
            <a:fillRect/>
          </a:stretch>
        </p:blipFill>
        <p:spPr>
          <a:xfrm>
            <a:off x="287020" y="1226820"/>
            <a:ext cx="3048000" cy="1859280"/>
          </a:xfrm>
          <a:prstGeom prst="rect">
            <a:avLst/>
          </a:prstGeom>
        </p:spPr>
      </p:pic>
      <p:pic>
        <p:nvPicPr>
          <p:cNvPr id="9" name="图片 8" descr="QQ图片20190221103815"/>
          <p:cNvPicPr>
            <a:picLocks noChangeAspect="1"/>
          </p:cNvPicPr>
          <p:nvPr/>
        </p:nvPicPr>
        <p:blipFill>
          <a:blip r:embed="rId4"/>
          <a:stretch>
            <a:fillRect/>
          </a:stretch>
        </p:blipFill>
        <p:spPr>
          <a:xfrm>
            <a:off x="3658235" y="4687570"/>
            <a:ext cx="3048000" cy="1679575"/>
          </a:xfrm>
          <a:prstGeom prst="rect">
            <a:avLst/>
          </a:prstGeom>
        </p:spPr>
      </p:pic>
      <p:pic>
        <p:nvPicPr>
          <p:cNvPr id="10" name="图片 9" descr="QQ图片20190221103833"/>
          <p:cNvPicPr>
            <a:picLocks noChangeAspect="1"/>
          </p:cNvPicPr>
          <p:nvPr/>
        </p:nvPicPr>
        <p:blipFill>
          <a:blip r:embed="rId5"/>
          <a:stretch>
            <a:fillRect/>
          </a:stretch>
        </p:blipFill>
        <p:spPr>
          <a:xfrm>
            <a:off x="287020" y="7146290"/>
            <a:ext cx="3119755" cy="20815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9694477"/>
            <a:ext cx="6903085" cy="2209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63194" y="155893"/>
            <a:ext cx="6532245" cy="27559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Specification </a:t>
            </a:r>
          </a:p>
        </p:txBody>
      </p:sp>
      <p:graphicFrame>
        <p:nvGraphicFramePr>
          <p:cNvPr id="14" name="表格 13"/>
          <p:cNvGraphicFramePr/>
          <p:nvPr>
            <p:custDataLst>
              <p:tags r:id="rId1"/>
            </p:custDataLst>
            <p:extLst>
              <p:ext uri="{D42A27DB-BD31-4B8C-83A1-F6EECF244321}">
                <p14:modId xmlns:p14="http://schemas.microsoft.com/office/powerpoint/2010/main" val="372610736"/>
              </p:ext>
            </p:extLst>
          </p:nvPr>
        </p:nvGraphicFramePr>
        <p:xfrm>
          <a:off x="260350" y="650871"/>
          <a:ext cx="6248402" cy="6369364"/>
        </p:xfrm>
        <a:graphic>
          <a:graphicData uri="http://schemas.openxmlformats.org/drawingml/2006/table">
            <a:tbl>
              <a:tblPr firstRow="1" bandRow="1">
                <a:tableStyleId>{BDBED569-4797-4DF1-A0F4-6AAB3CD982D8}</a:tableStyleId>
              </a:tblPr>
              <a:tblGrid>
                <a:gridCol w="1207770">
                  <a:extLst>
                    <a:ext uri="{9D8B030D-6E8A-4147-A177-3AD203B41FA5}">
                      <a16:colId xmlns:a16="http://schemas.microsoft.com/office/drawing/2014/main" val="20000"/>
                    </a:ext>
                  </a:extLst>
                </a:gridCol>
                <a:gridCol w="1445895">
                  <a:extLst>
                    <a:ext uri="{9D8B030D-6E8A-4147-A177-3AD203B41FA5}">
                      <a16:colId xmlns:a16="http://schemas.microsoft.com/office/drawing/2014/main" val="20001"/>
                    </a:ext>
                  </a:extLst>
                </a:gridCol>
                <a:gridCol w="955041">
                  <a:extLst>
                    <a:ext uri="{9D8B030D-6E8A-4147-A177-3AD203B41FA5}">
                      <a16:colId xmlns:a16="http://schemas.microsoft.com/office/drawing/2014/main" val="20002"/>
                    </a:ext>
                  </a:extLst>
                </a:gridCol>
                <a:gridCol w="766445">
                  <a:extLst>
                    <a:ext uri="{9D8B030D-6E8A-4147-A177-3AD203B41FA5}">
                      <a16:colId xmlns:a16="http://schemas.microsoft.com/office/drawing/2014/main" val="20003"/>
                    </a:ext>
                  </a:extLst>
                </a:gridCol>
                <a:gridCol w="1873251">
                  <a:extLst>
                    <a:ext uri="{9D8B030D-6E8A-4147-A177-3AD203B41FA5}">
                      <a16:colId xmlns:a16="http://schemas.microsoft.com/office/drawing/2014/main" val="20004"/>
                    </a:ext>
                  </a:extLst>
                </a:gridCol>
              </a:tblGrid>
              <a:tr h="137160">
                <a:tc>
                  <a:txBody>
                    <a:bodyPr/>
                    <a:lstStyle/>
                    <a:p>
                      <a:pPr indent="0">
                        <a:buNone/>
                      </a:pPr>
                      <a:r>
                        <a:rPr lang="en-US" altLang="zh-CN" sz="900" dirty="0"/>
                        <a:t>Model</a:t>
                      </a:r>
                    </a:p>
                  </a:txBody>
                  <a:tcPr marL="68580" marR="68580" marT="0" marB="0">
                    <a:solidFill>
                      <a:srgbClr val="4BACC6"/>
                    </a:solidFill>
                  </a:tcPr>
                </a:tc>
                <a:tc>
                  <a:txBody>
                    <a:bodyPr/>
                    <a:lstStyle/>
                    <a:p>
                      <a:pPr marL="0" algn="l" defTabSz="914400" rtl="0" eaLnBrk="1" latinLnBrk="0" hangingPunct="1">
                        <a:buClrTx/>
                        <a:buSzTx/>
                        <a:buFontTx/>
                        <a:buNone/>
                      </a:pPr>
                      <a:r>
                        <a:rPr lang="en-US" altLang="zh-CN" sz="900" dirty="0" smtClean="0">
                          <a:sym typeface="+mn-ea"/>
                        </a:rPr>
                        <a:t>NCTS-TMB65</a:t>
                      </a:r>
                      <a:endParaRPr lang="en-US" altLang="zh-CN" sz="900" kern="1200" dirty="0"/>
                    </a:p>
                  </a:txBody>
                  <a:tcPr marL="68580" marR="68580" marT="0" marB="0">
                    <a:solidFill>
                      <a:srgbClr val="4BACC6"/>
                    </a:solidFill>
                  </a:tcPr>
                </a:tc>
                <a:tc>
                  <a:txBody>
                    <a:bodyPr/>
                    <a:lstStyle/>
                    <a:p>
                      <a:pPr marL="0" indent="0" algn="l" defTabSz="914400" rtl="0" eaLnBrk="1" latinLnBrk="0" hangingPunct="1">
                        <a:buNone/>
                      </a:pPr>
                      <a:r>
                        <a:rPr lang="en-US" altLang="zh-CN" sz="900" dirty="0" smtClean="0">
                          <a:sym typeface="+mn-ea"/>
                        </a:rPr>
                        <a:t>NCTS-TMB75</a:t>
                      </a:r>
                      <a:endParaRPr lang="en-US" altLang="zh-CN" sz="900" b="0" kern="1200" dirty="0">
                        <a:solidFill>
                          <a:srgbClr val="585858"/>
                        </a:solidFill>
                        <a:latin typeface="微软雅黑" panose="020B0503020204020204" charset="-122"/>
                        <a:ea typeface="微软雅黑" panose="020B0503020204020204" charset="-122"/>
                        <a:cs typeface="微软雅黑" panose="020B0503020204020204" charset="-122"/>
                      </a:endParaRPr>
                    </a:p>
                  </a:txBody>
                  <a:tcPr marL="68580" marR="68580" marT="0" marB="0">
                    <a:solidFill>
                      <a:srgbClr val="4BACC6"/>
                    </a:solidFill>
                  </a:tcPr>
                </a:tc>
                <a:tc>
                  <a:txBody>
                    <a:bodyPr/>
                    <a:lstStyle/>
                    <a:p>
                      <a:pPr marL="0" indent="0" algn="l" defTabSz="914400" rtl="0" eaLnBrk="1" latinLnBrk="0" hangingPunct="1">
                        <a:buNone/>
                      </a:pPr>
                      <a:endParaRPr lang="en-US" altLang="zh-CN" sz="900" b="0" kern="1200" dirty="0">
                        <a:solidFill>
                          <a:srgbClr val="585858"/>
                        </a:solidFill>
                        <a:latin typeface="微软雅黑" panose="020B0503020204020204" charset="-122"/>
                        <a:ea typeface="微软雅黑" panose="020B0503020204020204" charset="-122"/>
                        <a:cs typeface="微软雅黑" panose="020B0503020204020204" charset="-122"/>
                      </a:endParaRPr>
                    </a:p>
                  </a:txBody>
                  <a:tcPr marL="68580" marR="68580" marT="0" marB="0">
                    <a:solidFill>
                      <a:srgbClr val="4BACC6"/>
                    </a:solidFill>
                  </a:tcPr>
                </a:tc>
                <a:tc>
                  <a:txBody>
                    <a:bodyPr/>
                    <a:lstStyle/>
                    <a:p>
                      <a:pPr marL="0" indent="0" algn="l" defTabSz="914400" rtl="0" eaLnBrk="1" latinLnBrk="0" hangingPunct="1">
                        <a:buNone/>
                      </a:pPr>
                      <a:r>
                        <a:rPr lang="en-US" altLang="zh-CN" sz="900" dirty="0" smtClean="0">
                          <a:sym typeface="+mn-ea"/>
                        </a:rPr>
                        <a:t>NCTS-TMB86</a:t>
                      </a:r>
                      <a:endParaRPr lang="en-US" altLang="zh-CN" sz="900" b="0" kern="1200" dirty="0">
                        <a:solidFill>
                          <a:srgbClr val="585858"/>
                        </a:solidFill>
                        <a:latin typeface="微软雅黑" panose="020B0503020204020204" charset="-122"/>
                        <a:ea typeface="微软雅黑" panose="020B0503020204020204" charset="-122"/>
                        <a:cs typeface="微软雅黑" panose="020B0503020204020204" charset="-122"/>
                      </a:endParaRPr>
                    </a:p>
                  </a:txBody>
                  <a:tcPr marL="68580" marR="68580" marT="0" marB="0">
                    <a:solidFill>
                      <a:srgbClr val="4BACC6"/>
                    </a:solid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kern="1200" dirty="0">
                          <a:solidFill>
                            <a:schemeClr val="tx1"/>
                          </a:solidFill>
                          <a:latin typeface="+mn-lt"/>
                          <a:ea typeface="+mn-ea"/>
                          <a:cs typeface="+mn-cs"/>
                        </a:rPr>
                        <a:t>Dispaly Backlight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D-LED Backlight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1"/>
                  </a:ext>
                </a:extLst>
              </a:tr>
              <a:tr h="154481">
                <a:tc>
                  <a:txBody>
                    <a:bodyPr/>
                    <a:lstStyle/>
                    <a:p>
                      <a:pPr indent="0">
                        <a:buNone/>
                      </a:pPr>
                      <a:r>
                        <a:rPr lang="en-US" altLang="zh-CN" sz="900" dirty="0"/>
                        <a:t>Resolution </a:t>
                      </a:r>
                      <a:endParaRPr lang="en-US" altLang="zh-CN" sz="900" b="0" dirty="0"/>
                    </a:p>
                  </a:txBody>
                  <a:tcPr marL="68580" marR="68580" marT="0" marB="0"/>
                </a:tc>
                <a:tc>
                  <a:txBody>
                    <a:bodyPr/>
                    <a:lstStyle/>
                    <a:p>
                      <a:pPr indent="0">
                        <a:buNone/>
                      </a:pPr>
                      <a:r>
                        <a:rPr lang="en-US" altLang="zh-CN" sz="900" dirty="0"/>
                        <a:t>3840*2160</a:t>
                      </a:r>
                    </a:p>
                  </a:txBody>
                  <a:tcPr marL="68580" marR="68580" marT="0" marB="0"/>
                </a:tc>
                <a:tc gridSpan="2">
                  <a:txBody>
                    <a:bodyPr/>
                    <a:lstStyle/>
                    <a:p>
                      <a:pPr indent="0">
                        <a:buNone/>
                      </a:pPr>
                      <a:r>
                        <a:rPr lang="en-US" altLang="zh-CN" sz="900" dirty="0"/>
                        <a:t>3840*2160</a:t>
                      </a:r>
                    </a:p>
                  </a:txBody>
                  <a:tcPr marL="68580" marR="68580" marT="0" marB="0"/>
                </a:tc>
                <a:tc hMerge="1">
                  <a:txBody>
                    <a:bodyPr/>
                    <a:lstStyle/>
                    <a:p>
                      <a:endParaRPr lang="en-US"/>
                    </a:p>
                  </a:txBody>
                  <a:tcPr marL="68580" marR="68580" marT="0" marB="0"/>
                </a:tc>
                <a:tc>
                  <a:txBody>
                    <a:bodyPr/>
                    <a:lstStyle/>
                    <a:p>
                      <a:pPr indent="0">
                        <a:buNone/>
                      </a:pPr>
                      <a:r>
                        <a:rPr lang="en-US" altLang="zh-CN" sz="900" b="0" dirty="0"/>
                        <a:t>3840*2160</a:t>
                      </a:r>
                    </a:p>
                  </a:txBody>
                  <a:tcPr marL="68580" marR="68580" marT="0" marB="0"/>
                </a:tc>
                <a:extLst>
                  <a:ext uri="{0D108BD9-81ED-4DB2-BD59-A6C34878D82A}">
                    <a16:rowId xmlns:a16="http://schemas.microsoft.com/office/drawing/2014/main" val="10002"/>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Brightness </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350 cd/㎡</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350 cd/㎡</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350 cd/㎡</a:t>
                      </a:r>
                    </a:p>
                  </a:txBody>
                  <a:tcPr marL="68580" marR="68580" marT="0" marB="0"/>
                </a:tc>
                <a:extLst>
                  <a:ext uri="{0D108BD9-81ED-4DB2-BD59-A6C34878D82A}">
                    <a16:rowId xmlns:a16="http://schemas.microsoft.com/office/drawing/2014/main" val="10003"/>
                  </a:ext>
                </a:extLst>
              </a:tr>
              <a:tr h="14795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Contrast </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1200:1</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1200:1</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1200:1</a:t>
                      </a:r>
                    </a:p>
                  </a:txBody>
                  <a:tcPr marL="68580" marR="68580" marT="0" marB="0"/>
                </a:tc>
                <a:extLst>
                  <a:ext uri="{0D108BD9-81ED-4DB2-BD59-A6C34878D82A}">
                    <a16:rowId xmlns:a16="http://schemas.microsoft.com/office/drawing/2014/main" val="10004"/>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Screen Size(mm)</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1428.5*803.5</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1649.7*927.9</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1895.04*1065.96</a:t>
                      </a:r>
                    </a:p>
                  </a:txBody>
                  <a:tcPr marL="68580" marR="68580" marT="0" marB="0"/>
                </a:tc>
                <a:extLst>
                  <a:ext uri="{0D108BD9-81ED-4DB2-BD59-A6C34878D82A}">
                    <a16:rowId xmlns:a16="http://schemas.microsoft.com/office/drawing/2014/main" val="10005"/>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Aspect Ratio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16:9</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6"/>
                  </a:ext>
                </a:extLst>
              </a:tr>
              <a:tr h="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View Angle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178°</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7"/>
                  </a:ext>
                </a:extLst>
              </a:tr>
              <a:tr h="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Screen Mode </a:t>
                      </a:r>
                    </a:p>
                  </a:txBody>
                  <a:tcPr marL="68580" marR="68580" marT="0" marB="0"/>
                </a:tc>
                <a:tc gridSpan="4">
                  <a:txBody>
                    <a:bodyPr/>
                    <a:lstStyle/>
                    <a:p>
                      <a:pPr marL="0" indent="0" algn="ctr" defTabSz="914400" rtl="0" eaLnBrk="1" latinLnBrk="0" hangingPunct="1">
                        <a:buNone/>
                      </a:pPr>
                      <a:r>
                        <a:rPr lang="en-US" altLang="zh-CN" sz="900" kern="1200" dirty="0">
                          <a:solidFill>
                            <a:schemeClr val="tx1"/>
                          </a:solidFill>
                          <a:latin typeface="+mn-lt"/>
                          <a:ea typeface="+mn-ea"/>
                          <a:cs typeface="+mn-cs"/>
                        </a:rPr>
                        <a:t>16:9/4:3/dot to dot/full screen</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08"/>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Color Depth </a:t>
                      </a:r>
                    </a:p>
                  </a:txBody>
                  <a:tcPr marL="68580" marR="68580" marT="0" marB="0"/>
                </a:tc>
                <a:tc>
                  <a:txBody>
                    <a:bodyPr/>
                    <a:lstStyle/>
                    <a:p>
                      <a:pPr marL="0" indent="0" algn="l" defTabSz="914400" rtl="0" eaLnBrk="1" latinLnBrk="0" hangingPunct="1">
                        <a:buNone/>
                      </a:pPr>
                      <a:r>
                        <a:rPr lang="en-US" altLang="zh-CN" sz="800" dirty="0">
                          <a:sym typeface="宋体" panose="02010600030101010101" pitchFamily="2" charset="-122"/>
                        </a:rPr>
                        <a:t>10bit, 1.07Billon colors</a:t>
                      </a:r>
                      <a:endParaRPr lang="en-US" altLang="zh-CN" sz="8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800" dirty="0">
                          <a:sym typeface="+mn-ea"/>
                        </a:rPr>
                        <a:t>10bit, 1.07Billon colors</a:t>
                      </a:r>
                      <a:endParaRPr lang="en-US" altLang="zh-CN" sz="800" kern="1200" dirty="0">
                        <a:solidFill>
                          <a:schemeClr val="tx1"/>
                        </a:solidFill>
                        <a:latin typeface="+mn-lt"/>
                        <a:ea typeface="+mn-ea"/>
                        <a:cs typeface="+mn-cs"/>
                      </a:endParaRP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800" dirty="0">
                          <a:sym typeface="+mn-ea"/>
                        </a:rPr>
                        <a:t>10bit, 1.07Billon colors</a:t>
                      </a:r>
                      <a:endParaRPr lang="en-US" altLang="zh-CN" sz="8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09"/>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Panel Response Time</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8ms</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8ms </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8ms</a:t>
                      </a:r>
                    </a:p>
                  </a:txBody>
                  <a:tcPr marL="68580" marR="68580" marT="0" marB="0"/>
                </a:tc>
                <a:extLst>
                  <a:ext uri="{0D108BD9-81ED-4DB2-BD59-A6C34878D82A}">
                    <a16:rowId xmlns:a16="http://schemas.microsoft.com/office/drawing/2014/main" val="10010"/>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Suport Resolution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1280*960/1280*1024/1360*768/1440*900/1600*1200/1920*1080/3840*2160@60HZ</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1"/>
                  </a:ext>
                </a:extLst>
              </a:tr>
              <a:tr h="147955">
                <a:tc rowSpan="5">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r>
                        <a:rPr lang="en-US" altLang="zh-CN" sz="900" kern="1200" dirty="0">
                          <a:solidFill>
                            <a:schemeClr val="tx1"/>
                          </a:solidFill>
                          <a:latin typeface="+mn-lt"/>
                          <a:ea typeface="+mn-ea"/>
                          <a:cs typeface="+mn-cs"/>
                        </a:rPr>
                        <a:t>Android Specification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Android 8.0</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2"/>
                  </a:ext>
                </a:extLst>
              </a:tr>
              <a:tr h="15430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2 x ARM Cortex-A73@1.5GHz</a:t>
                      </a:r>
                    </a:p>
                    <a:p>
                      <a:pPr marL="0" indent="0" algn="l" defTabSz="914400" rtl="0" eaLnBrk="1" latinLnBrk="0" hangingPunct="1">
                        <a:buNone/>
                      </a:pPr>
                      <a:r>
                        <a:rPr lang="en-US" altLang="zh-CN" sz="900" kern="1200" dirty="0">
                          <a:solidFill>
                            <a:schemeClr val="tx1"/>
                          </a:solidFill>
                          <a:latin typeface="+mn-lt"/>
                          <a:ea typeface="+mn-ea"/>
                          <a:cs typeface="+mn-cs"/>
                        </a:rPr>
                        <a:t>2 x ARM Cortex-A53@1.5GHz</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3"/>
                  </a:ext>
                </a:extLst>
              </a:tr>
              <a:tr h="154305">
                <a:tc vMerge="1">
                  <a:txBody>
                    <a:bodyPr/>
                    <a:lstStyle/>
                    <a:p>
                      <a:endParaRPr lang="en-US"/>
                    </a:p>
                  </a:txBody>
                  <a:tcPr/>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ARM Mali-G51450MHz</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4"/>
                  </a:ext>
                </a:extLst>
              </a:tr>
              <a:tr h="14795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Ram: 4G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5"/>
                  </a:ext>
                </a:extLst>
              </a:tr>
              <a:tr h="15430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Storage: 32G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6"/>
                  </a:ext>
                </a:extLst>
              </a:tr>
              <a:tr h="411480">
                <a:tc row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Input Ports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Back: HDMI2.0*2,  DP*1, VGA-IN*1, VGA Audio-input*1, YPBPR*1, AV-in*1, RS232 Series*1,USB3.0*1, USB2.0*1 ,  RJ45-in*1, WIFI(5G)*1 (with two antenna), SD Card*1, OPS Slot(Max support 3840*2160/60Hz)*1, Touch USB B Type*1</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7"/>
                  </a:ext>
                </a:extLst>
              </a:tr>
              <a:tr h="147955">
                <a:tc vMerge="1">
                  <a:txBody>
                    <a:bodyPr/>
                    <a:lstStyle/>
                    <a:p>
                      <a:endParaRPr lang="en-US"/>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Front: USB2.0*3 (support both PC and Android) , HDMI1.4</a:t>
                      </a:r>
                      <a:r>
                        <a:rPr lang="zh-CN" altLang="en-US" sz="900" kern="1200" dirty="0">
                          <a:solidFill>
                            <a:schemeClr val="tx1"/>
                          </a:solidFill>
                          <a:latin typeface="+mn-lt"/>
                          <a:ea typeface="+mn-ea"/>
                          <a:cs typeface="+mn-cs"/>
                        </a:rPr>
                        <a:t>（</a:t>
                      </a:r>
                      <a:r>
                        <a:rPr lang="en-US" altLang="zh-CN" sz="900" kern="1200" dirty="0">
                          <a:solidFill>
                            <a:schemeClr val="tx1"/>
                          </a:solidFill>
                          <a:latin typeface="+mn-lt"/>
                          <a:ea typeface="+mn-ea"/>
                          <a:cs typeface="+mn-cs"/>
                        </a:rPr>
                        <a:t>Max support 1920*1080/60Hz)*1, Touch USB B Type*1</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8"/>
                  </a:ext>
                </a:extLst>
              </a:tr>
              <a:tr h="154305">
                <a:tc>
                  <a:txBody>
                    <a:bodyPr/>
                    <a:lstStyle/>
                    <a:p>
                      <a:pPr marL="0" indent="0" algn="l" defTabSz="914400" rtl="0" eaLnBrk="1" latinLnBrk="0" hangingPunct="1">
                        <a:buNone/>
                      </a:pPr>
                      <a:r>
                        <a:rPr lang="en-US" altLang="zh-CN" sz="900" kern="1200" dirty="0">
                          <a:solidFill>
                            <a:schemeClr val="tx1"/>
                          </a:solidFill>
                          <a:latin typeface="+mn-lt"/>
                          <a:ea typeface="+mn-ea"/>
                          <a:cs typeface="+mn-cs"/>
                        </a:rPr>
                        <a:t>Output Ports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HDMI-out*1; SPDIF*1, Earphone*1, AV-Out*1</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19"/>
                  </a:ext>
                </a:extLst>
              </a:tr>
              <a:tr h="154481">
                <a:tc>
                  <a:txBody>
                    <a:bodyPr/>
                    <a:lstStyle/>
                    <a:p>
                      <a:pPr marL="0" indent="0" algn="l" defTabSz="914400" rtl="0" eaLnBrk="1" latinLnBrk="0" hangingPunct="1">
                        <a:buNone/>
                      </a:pPr>
                      <a:r>
                        <a:rPr lang="en-US" altLang="zh-CN" sz="900" kern="1200" dirty="0">
                          <a:solidFill>
                            <a:schemeClr val="tx1"/>
                          </a:solidFill>
                          <a:latin typeface="+mn-lt"/>
                          <a:ea typeface="+mn-ea"/>
                          <a:cs typeface="+mn-cs"/>
                        </a:rPr>
                        <a:t>Front Button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POWER、SOURCE、MENU、VOL+、VOL-、CH+、CH-、PC、ES、ENTER、HOME</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0"/>
                  </a:ext>
                </a:extLst>
              </a:tr>
              <a:tr h="15494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Built in Camera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YES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1"/>
                  </a:ext>
                </a:extLst>
              </a:tr>
              <a:tr h="15494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Voltage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AC(100～240)V-50/60HZ</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2"/>
                  </a:ext>
                </a:extLst>
              </a:tr>
              <a:tr h="154305">
                <a:tc row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Power Range </a:t>
                      </a:r>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Standby Power&lt;1W</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Standby Power&lt;1W</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Standby Power&lt;1W</a:t>
                      </a:r>
                    </a:p>
                  </a:txBody>
                  <a:tcPr marL="68580" marR="68580" marT="0" marB="0"/>
                </a:tc>
                <a:extLst>
                  <a:ext uri="{0D108BD9-81ED-4DB2-BD59-A6C34878D82A}">
                    <a16:rowId xmlns:a16="http://schemas.microsoft.com/office/drawing/2014/main" val="10023"/>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dirty="0">
                          <a:solidFill>
                            <a:schemeClr val="tx1"/>
                          </a:solidFill>
                          <a:latin typeface="Calibri" panose="020F0502020204030204" pitchFamily="34" charset="0"/>
                          <a:ea typeface="宋体" panose="02010600030101010101" pitchFamily="2" charset="-122"/>
                        </a:rPr>
                        <a:t>Rated Power&lt;230W</a:t>
                      </a: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chemeClr val="tx1"/>
                          </a:solidFill>
                          <a:latin typeface="+mn-lt"/>
                          <a:ea typeface="+mn-ea"/>
                          <a:cs typeface="+mn-cs"/>
                        </a:rPr>
                        <a:t>Rated Power&lt;350W</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Rated Power&lt;415W</a:t>
                      </a:r>
                    </a:p>
                  </a:txBody>
                  <a:tcPr marL="68580" marR="68580" marT="0" marB="0"/>
                </a:tc>
                <a:extLst>
                  <a:ext uri="{0D108BD9-81ED-4DB2-BD59-A6C34878D82A}">
                    <a16:rowId xmlns:a16="http://schemas.microsoft.com/office/drawing/2014/main" val="10024"/>
                  </a:ext>
                </a:extLst>
              </a:tr>
              <a:tr h="154940">
                <a:tc rowSpan="9">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endParaRPr lang="en-US" altLang="zh-CN" sz="900" kern="1200" dirty="0">
                        <a:solidFill>
                          <a:schemeClr val="tx1"/>
                        </a:solidFill>
                        <a:latin typeface="+mn-lt"/>
                        <a:ea typeface="+mn-ea"/>
                        <a:cs typeface="+mn-cs"/>
                      </a:endParaRPr>
                    </a:p>
                    <a:p>
                      <a:pPr marL="0" indent="0" algn="l" defTabSz="914400" rtl="0" eaLnBrk="1" latinLnBrk="0" hangingPunct="1">
                        <a:buNone/>
                      </a:pPr>
                      <a:r>
                        <a:rPr lang="en-US" altLang="zh-CN" sz="900" kern="1200" dirty="0">
                          <a:solidFill>
                            <a:schemeClr val="tx1"/>
                          </a:solidFill>
                          <a:latin typeface="+mn-lt"/>
                          <a:ea typeface="+mn-ea"/>
                          <a:cs typeface="+mn-cs"/>
                        </a:rPr>
                        <a:t>Touch Parameter</a:t>
                      </a:r>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Touch Technology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Infared Touch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5"/>
                  </a:ext>
                </a:extLst>
              </a:tr>
              <a:tr h="15430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Touch Points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10/20 touch points</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6"/>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Writing Mode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Finger or any opaque object</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7"/>
                  </a:ext>
                </a:extLst>
              </a:tr>
              <a:tr h="15430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Accuracy</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&lt;2mm</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8"/>
                  </a:ext>
                </a:extLst>
              </a:tr>
              <a:tr h="15430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Response Time</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4~8ms</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29"/>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Cusor Speed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180 dot/s </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0"/>
                  </a:ext>
                </a:extLst>
              </a:tr>
              <a:tr h="147955">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Connection Port </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USB(full speed)</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1"/>
                  </a:ext>
                </a:extLst>
              </a:tr>
              <a:tr h="154940">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Operating System</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Windows/Linux/Mac/Android</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2"/>
                  </a:ext>
                </a:extLst>
              </a:tr>
              <a:tr h="154481">
                <a:tc v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chemeClr val="tx1"/>
                          </a:solidFill>
                          <a:latin typeface="+mn-lt"/>
                          <a:ea typeface="+mn-ea"/>
                          <a:cs typeface="+mn-cs"/>
                        </a:rPr>
                        <a:t>Working Temperature</a:t>
                      </a:r>
                    </a:p>
                  </a:txBody>
                  <a:tcPr marL="68580" marR="68580" marT="0" marB="0"/>
                </a:tc>
                <a:tc gridSpan="3">
                  <a:txBody>
                    <a:bodyPr/>
                    <a:lstStyle/>
                    <a:p>
                      <a:pPr marL="0" indent="0" algn="l" defTabSz="914400" rtl="0" eaLnBrk="1" latinLnBrk="0" hangingPunct="1">
                        <a:buNone/>
                      </a:pPr>
                      <a:r>
                        <a:rPr lang="en-US" altLang="zh-CN" sz="900" kern="1200" dirty="0">
                          <a:solidFill>
                            <a:schemeClr val="tx1"/>
                          </a:solidFill>
                          <a:latin typeface="+mn-lt"/>
                          <a:ea typeface="+mn-ea"/>
                          <a:cs typeface="+mn-cs"/>
                        </a:rPr>
                        <a:t>0℃-40℃</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3"/>
                  </a:ext>
                </a:extLst>
              </a:tr>
              <a:tr h="14351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Accessories </a:t>
                      </a:r>
                    </a:p>
                  </a:txBody>
                  <a:tcPr marL="68580" marR="68580" marT="0" marB="0"/>
                </a:tc>
                <a:tc gridSpan="4">
                  <a:txBody>
                    <a:bodyPr/>
                    <a:lstStyle/>
                    <a:p>
                      <a:pPr marL="0" indent="0" algn="l" defTabSz="914400" rtl="0" eaLnBrk="1" latinLnBrk="0" hangingPunct="1">
                        <a:buNone/>
                      </a:pPr>
                      <a:r>
                        <a:rPr lang="en-US" altLang="zh-CN" sz="900" kern="1200" dirty="0">
                          <a:solidFill>
                            <a:schemeClr val="tx1"/>
                          </a:solidFill>
                          <a:latin typeface="+mn-lt"/>
                          <a:ea typeface="+mn-ea"/>
                          <a:cs typeface="+mn-cs"/>
                        </a:rPr>
                        <a:t>Pen*2, HDMI Cable*1, Touch USB, Power Cable*1, Software CD*1, Remoter*1</a:t>
                      </a:r>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tc hMerge="1">
                  <a:txBody>
                    <a:bodyPr/>
                    <a:lstStyle/>
                    <a:p>
                      <a:endParaRPr lang="en-US"/>
                    </a:p>
                  </a:txBody>
                  <a:tcPr marL="68580" marR="68580" marT="0" marB="0"/>
                </a:tc>
                <a:extLst>
                  <a:ext uri="{0D108BD9-81ED-4DB2-BD59-A6C34878D82A}">
                    <a16:rowId xmlns:a16="http://schemas.microsoft.com/office/drawing/2014/main" val="10034"/>
                  </a:ext>
                </a:extLst>
              </a:tr>
              <a:tr h="13716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Sizes(mm)</a:t>
                      </a:r>
                    </a:p>
                  </a:txBody>
                  <a:tcPr marL="68580" marR="68580" marT="0" marB="0"/>
                </a:tc>
                <a:tc>
                  <a:txBody>
                    <a:bodyPr/>
                    <a:lstStyle/>
                    <a:p>
                      <a:pPr marL="0" indent="0" algn="l" defTabSz="914400" rtl="0" eaLnBrk="1" latinLnBrk="0" hangingPunct="1">
                        <a:buNone/>
                      </a:pPr>
                      <a:r>
                        <a:rPr lang="en-US" altLang="zh-CN" sz="900" dirty="0">
                          <a:solidFill>
                            <a:srgbClr val="0070C0"/>
                          </a:solidFill>
                          <a:latin typeface="Calibri" panose="020F0502020204030204" pitchFamily="34" charset="0"/>
                          <a:ea typeface="宋体" panose="02010600030101010101" pitchFamily="2" charset="-122"/>
                        </a:rPr>
                        <a:t>1555*943*99</a:t>
                      </a:r>
                      <a:endParaRPr lang="en-US" altLang="zh-CN" sz="900" kern="1200" dirty="0">
                        <a:solidFill>
                          <a:srgbClr val="0070C0"/>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rgbClr val="0070C0"/>
                          </a:solidFill>
                          <a:latin typeface="+mn-lt"/>
                          <a:ea typeface="+mn-ea"/>
                          <a:cs typeface="+mn-cs"/>
                        </a:rPr>
                        <a:t>1776*1083*124</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rgbClr val="0070C0"/>
                          </a:solidFill>
                          <a:latin typeface="+mn-lt"/>
                          <a:ea typeface="+mn-ea"/>
                          <a:cs typeface="+mn-cs"/>
                        </a:rPr>
                        <a:t>2029*1229*130</a:t>
                      </a:r>
                    </a:p>
                  </a:txBody>
                  <a:tcPr marL="68580" marR="68580" marT="0" marB="0"/>
                </a:tc>
                <a:extLst>
                  <a:ext uri="{0D108BD9-81ED-4DB2-BD59-A6C34878D82A}">
                    <a16:rowId xmlns:a16="http://schemas.microsoft.com/office/drawing/2014/main" val="10035"/>
                  </a:ext>
                </a:extLst>
              </a:tr>
              <a:tr h="13716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Net Weight </a:t>
                      </a:r>
                    </a:p>
                  </a:txBody>
                  <a:tcPr marL="68580" marR="68580" marT="0" marB="0"/>
                </a:tc>
                <a:tc>
                  <a:txBody>
                    <a:bodyPr/>
                    <a:lstStyle/>
                    <a:p>
                      <a:pPr marL="0" indent="0" algn="l" defTabSz="914400" rtl="0" eaLnBrk="1" latinLnBrk="0" hangingPunct="1">
                        <a:buNone/>
                      </a:pPr>
                      <a:r>
                        <a:rPr lang="en-US" altLang="zh-CN" sz="900" dirty="0">
                          <a:solidFill>
                            <a:srgbClr val="0070C0"/>
                          </a:solidFill>
                          <a:latin typeface="Calibri" panose="020F0502020204030204" pitchFamily="34" charset="0"/>
                          <a:ea typeface="宋体" panose="02010600030101010101" pitchFamily="2" charset="-122"/>
                        </a:rPr>
                        <a:t>37</a:t>
                      </a:r>
                      <a:endParaRPr lang="en-US" altLang="zh-CN" sz="900" kern="1200" dirty="0">
                        <a:solidFill>
                          <a:srgbClr val="0070C0"/>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rgbClr val="0070C0"/>
                          </a:solidFill>
                          <a:latin typeface="+mn-lt"/>
                          <a:ea typeface="+mn-ea"/>
                          <a:cs typeface="+mn-cs"/>
                        </a:rPr>
                        <a:t>55</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rgbClr val="0070C0"/>
                          </a:solidFill>
                          <a:latin typeface="+mn-lt"/>
                          <a:ea typeface="+mn-ea"/>
                          <a:cs typeface="+mn-cs"/>
                        </a:rPr>
                        <a:t>70</a:t>
                      </a:r>
                    </a:p>
                  </a:txBody>
                  <a:tcPr marL="68580" marR="68580" marT="0" marB="0"/>
                </a:tc>
                <a:extLst>
                  <a:ext uri="{0D108BD9-81ED-4DB2-BD59-A6C34878D82A}">
                    <a16:rowId xmlns:a16="http://schemas.microsoft.com/office/drawing/2014/main" val="10036"/>
                  </a:ext>
                </a:extLst>
              </a:tr>
              <a:tr h="154940">
                <a:tc>
                  <a:txBody>
                    <a:bodyPr/>
                    <a:lstStyle/>
                    <a:p>
                      <a:pPr marL="0" indent="0" algn="l" defTabSz="914400" rtl="0" eaLnBrk="1" latinLnBrk="0" hangingPunct="1">
                        <a:buNone/>
                      </a:pPr>
                      <a:r>
                        <a:rPr lang="en-US" altLang="zh-CN" sz="900" kern="1200" dirty="0">
                          <a:solidFill>
                            <a:schemeClr val="tx1"/>
                          </a:solidFill>
                          <a:latin typeface="+mn-lt"/>
                          <a:ea typeface="+mn-ea"/>
                          <a:cs typeface="+mn-cs"/>
                        </a:rPr>
                        <a:t>Gross Weight </a:t>
                      </a:r>
                    </a:p>
                  </a:txBody>
                  <a:tcPr marL="68580" marR="68580" marT="0" marB="0"/>
                </a:tc>
                <a:tc>
                  <a:txBody>
                    <a:bodyPr/>
                    <a:lstStyle/>
                    <a:p>
                      <a:pPr marL="0" indent="0" algn="l" defTabSz="914400" rtl="0" eaLnBrk="1" latinLnBrk="0" hangingPunct="1">
                        <a:buNone/>
                      </a:pPr>
                      <a:r>
                        <a:rPr lang="en-US" altLang="zh-CN" sz="900" dirty="0">
                          <a:solidFill>
                            <a:srgbClr val="0070C0"/>
                          </a:solidFill>
                          <a:latin typeface="Calibri" panose="020F0502020204030204" pitchFamily="34" charset="0"/>
                          <a:ea typeface="宋体" panose="02010600030101010101" pitchFamily="2" charset="-122"/>
                        </a:rPr>
                        <a:t>55</a:t>
                      </a:r>
                      <a:endParaRPr lang="en-US" altLang="zh-CN" sz="900" kern="1200" dirty="0">
                        <a:solidFill>
                          <a:srgbClr val="0070C0"/>
                        </a:solidFill>
                        <a:latin typeface="+mn-lt"/>
                        <a:ea typeface="+mn-ea"/>
                        <a:cs typeface="+mn-cs"/>
                      </a:endParaRPr>
                    </a:p>
                  </a:txBody>
                  <a:tcPr marL="68580" marR="68580" marT="0" marB="0"/>
                </a:tc>
                <a:tc gridSpan="2">
                  <a:txBody>
                    <a:bodyPr/>
                    <a:lstStyle/>
                    <a:p>
                      <a:pPr marL="0" indent="0" algn="l" defTabSz="914400" rtl="0" eaLnBrk="1" latinLnBrk="0" hangingPunct="1">
                        <a:buNone/>
                      </a:pPr>
                      <a:r>
                        <a:rPr lang="en-US" altLang="zh-CN" sz="900" kern="1200" dirty="0">
                          <a:solidFill>
                            <a:srgbClr val="0070C0"/>
                          </a:solidFill>
                          <a:latin typeface="+mn-lt"/>
                          <a:ea typeface="+mn-ea"/>
                          <a:cs typeface="+mn-cs"/>
                        </a:rPr>
                        <a:t>73</a:t>
                      </a: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r>
                        <a:rPr lang="en-US" altLang="zh-CN" sz="900" kern="1200" dirty="0">
                          <a:solidFill>
                            <a:srgbClr val="0070C0"/>
                          </a:solidFill>
                          <a:latin typeface="+mn-lt"/>
                          <a:ea typeface="+mn-ea"/>
                          <a:cs typeface="+mn-cs"/>
                        </a:rPr>
                        <a:t>90</a:t>
                      </a:r>
                    </a:p>
                  </a:txBody>
                  <a:tcPr marL="68580" marR="68580" marT="0" marB="0"/>
                </a:tc>
                <a:extLst>
                  <a:ext uri="{0D108BD9-81ED-4DB2-BD59-A6C34878D82A}">
                    <a16:rowId xmlns:a16="http://schemas.microsoft.com/office/drawing/2014/main" val="10037"/>
                  </a:ext>
                </a:extLst>
              </a:tr>
              <a:tr h="142875">
                <a:tc>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tc>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tc gridSpan="2">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tc hMerge="1">
                  <a:txBody>
                    <a:bodyPr/>
                    <a:lstStyle/>
                    <a:p>
                      <a:endParaRPr lang="en-US"/>
                    </a:p>
                  </a:txBody>
                  <a:tcPr marL="68580" marR="68580" marT="0" marB="0"/>
                </a:tc>
                <a:tc>
                  <a:txBody>
                    <a:bodyPr/>
                    <a:lstStyle/>
                    <a:p>
                      <a:pPr marL="0" indent="0" algn="l" defTabSz="914400" rtl="0" eaLnBrk="1" latinLnBrk="0" hangingPunct="1">
                        <a:buNone/>
                      </a:pPr>
                      <a:endParaRPr lang="en-US" altLang="zh-CN" sz="9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10038"/>
                  </a:ext>
                </a:extLst>
              </a:tr>
            </a:tbl>
          </a:graphicData>
        </a:graphic>
      </p:graphicFrame>
      <p:sp>
        <p:nvSpPr>
          <p:cNvPr id="2" name="Rectangle 1"/>
          <p:cNvSpPr/>
          <p:nvPr/>
        </p:nvSpPr>
        <p:spPr>
          <a:xfrm>
            <a:off x="990600" y="9273895"/>
            <a:ext cx="4572000" cy="400110"/>
          </a:xfrm>
          <a:prstGeom prst="rect">
            <a:avLst/>
          </a:prstGeom>
          <a:noFill/>
        </p:spPr>
        <p:txBody>
          <a:bodyPr wrap="squar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www.ncts.co</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bc3598d-9a7f-4dcf-b491-fa950762494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883</Words>
  <Application>Microsoft Office PowerPoint</Application>
  <PresentationFormat>A4 Paper (210x297 mm)</PresentationFormat>
  <Paragraphs>167</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微软雅黑</vt:lpstr>
      <vt:lpstr>宋体</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 wheeeeeeeeeeeeeeeeeeeeeeee</dc:creator>
  <cp:lastModifiedBy>user</cp:lastModifiedBy>
  <cp:revision>476</cp:revision>
  <dcterms:created xsi:type="dcterms:W3CDTF">2013-12-31T03:54:00Z</dcterms:created>
  <dcterms:modified xsi:type="dcterms:W3CDTF">2020-06-14T13:21:19Z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