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256" r:id="rId2"/>
    <p:sldId id="258" r:id="rId3"/>
    <p:sldId id="259" r:id="rId4"/>
    <p:sldId id="257" r:id="rId5"/>
  </p:sldIdLst>
  <p:sldSz cx="6858000" cy="9906000" type="A4"/>
  <p:notesSz cx="7104063" cy="10234613"/>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3128">
          <p15:clr>
            <a:srgbClr val="A4A3A4"/>
          </p15:clr>
        </p15:guide>
        <p15:guide id="2" pos="213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ACC6"/>
    <a:srgbClr val="339933"/>
    <a:srgbClr val="00F640"/>
    <a:srgbClr val="0070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浅色样式 3 - 强调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393" autoAdjust="0"/>
  </p:normalViewPr>
  <p:slideViewPr>
    <p:cSldViewPr>
      <p:cViewPr varScale="1">
        <p:scale>
          <a:sx n="70" d="100"/>
          <a:sy n="70" d="100"/>
        </p:scale>
        <p:origin x="3288" y="84"/>
      </p:cViewPr>
      <p:guideLst>
        <p:guide orient="horz" pos="3128"/>
        <p:guide pos="213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8427" cy="511731"/>
          </a:xfrm>
          <a:prstGeom prst="rect">
            <a:avLst/>
          </a:prstGeom>
        </p:spPr>
        <p:txBody>
          <a:bodyPr vert="horz" lIns="99065" tIns="49533" rIns="99065" bIns="49533" rtlCol="0"/>
          <a:lstStyle>
            <a:lvl1pPr algn="l">
              <a:spcBef>
                <a:spcPts val="0"/>
              </a:spcBef>
              <a:spcAft>
                <a:spcPts val="0"/>
              </a:spcAft>
              <a:defRPr sz="1300">
                <a:latin typeface="+mn-lt"/>
                <a:cs typeface="+mn-cs"/>
              </a:defRPr>
            </a:lvl1pPr>
          </a:lstStyle>
          <a:p>
            <a:pPr>
              <a:defRPr/>
            </a:pPr>
            <a:endParaRPr lang="en-US"/>
          </a:p>
        </p:txBody>
      </p:sp>
      <p:sp>
        <p:nvSpPr>
          <p:cNvPr id="3" name="Date Placeholder 2"/>
          <p:cNvSpPr>
            <a:spLocks noGrp="1"/>
          </p:cNvSpPr>
          <p:nvPr>
            <p:ph type="dt" idx="1"/>
          </p:nvPr>
        </p:nvSpPr>
        <p:spPr>
          <a:xfrm>
            <a:off x="4023993" y="1"/>
            <a:ext cx="3078427" cy="511731"/>
          </a:xfrm>
          <a:prstGeom prst="rect">
            <a:avLst/>
          </a:prstGeom>
        </p:spPr>
        <p:txBody>
          <a:bodyPr vert="horz" lIns="99065" tIns="49533" rIns="99065" bIns="49533" rtlCol="0"/>
          <a:lstStyle>
            <a:lvl1pPr algn="r">
              <a:spcBef>
                <a:spcPts val="0"/>
              </a:spcBef>
              <a:spcAft>
                <a:spcPts val="0"/>
              </a:spcAft>
              <a:defRPr sz="1300" smtClean="0">
                <a:latin typeface="+mn-lt"/>
                <a:cs typeface="+mn-cs"/>
              </a:defRPr>
            </a:lvl1pPr>
          </a:lstStyle>
          <a:p>
            <a:pPr>
              <a:defRPr/>
            </a:pPr>
            <a:fld id="{07325D98-02FE-4857-BA6B-40A036EED582}" type="datetimeFigureOut">
              <a:rPr lang="en-US"/>
              <a:t>6/14/2020</a:t>
            </a:fld>
            <a:endParaRPr lang="en-US"/>
          </a:p>
        </p:txBody>
      </p:sp>
      <p:sp>
        <p:nvSpPr>
          <p:cNvPr id="4" name="Slide Image Placeholder 3"/>
          <p:cNvSpPr>
            <a:spLocks noGrp="1" noRot="1" noChangeAspect="1"/>
          </p:cNvSpPr>
          <p:nvPr>
            <p:ph type="sldImg" idx="2"/>
          </p:nvPr>
        </p:nvSpPr>
        <p:spPr>
          <a:xfrm>
            <a:off x="2224088" y="768350"/>
            <a:ext cx="2655887" cy="3836988"/>
          </a:xfrm>
          <a:prstGeom prst="rect">
            <a:avLst/>
          </a:prstGeom>
          <a:noFill/>
          <a:ln w="12700">
            <a:solidFill>
              <a:prstClr val="black"/>
            </a:solidFill>
          </a:ln>
        </p:spPr>
        <p:txBody>
          <a:bodyPr vert="horz" lIns="99065" tIns="49533" rIns="99065" bIns="49533" rtlCol="0" anchor="ctr"/>
          <a:lstStyle/>
          <a:p>
            <a:pPr lvl="0"/>
            <a:endParaRPr lang="en-US" noProof="0"/>
          </a:p>
        </p:txBody>
      </p:sp>
      <p:sp>
        <p:nvSpPr>
          <p:cNvPr id="5" name="Notes Placeholder 4"/>
          <p:cNvSpPr>
            <a:spLocks noGrp="1"/>
          </p:cNvSpPr>
          <p:nvPr>
            <p:ph type="body" sz="quarter" idx="3"/>
          </p:nvPr>
        </p:nvSpPr>
        <p:spPr>
          <a:xfrm>
            <a:off x="710407" y="4861442"/>
            <a:ext cx="5683250" cy="4605576"/>
          </a:xfrm>
          <a:prstGeom prst="rect">
            <a:avLst/>
          </a:prstGeom>
        </p:spPr>
        <p:txBody>
          <a:bodyPr vert="horz" lIns="99065" tIns="49533" rIns="99065" bIns="49533"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9721107"/>
            <a:ext cx="3078427" cy="511731"/>
          </a:xfrm>
          <a:prstGeom prst="rect">
            <a:avLst/>
          </a:prstGeom>
        </p:spPr>
        <p:txBody>
          <a:bodyPr vert="horz" lIns="99065" tIns="49533" rIns="99065" bIns="49533" rtlCol="0" anchor="b"/>
          <a:lstStyle>
            <a:lvl1pPr algn="l">
              <a:spcBef>
                <a:spcPts val="0"/>
              </a:spcBef>
              <a:spcAft>
                <a:spcPts val="0"/>
              </a:spcAft>
              <a:defRPr sz="13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4023993" y="9721107"/>
            <a:ext cx="3078427" cy="511731"/>
          </a:xfrm>
          <a:prstGeom prst="rect">
            <a:avLst/>
          </a:prstGeom>
        </p:spPr>
        <p:txBody>
          <a:bodyPr vert="horz" lIns="99065" tIns="49533" rIns="99065" bIns="49533" rtlCol="0" anchor="b"/>
          <a:lstStyle>
            <a:lvl1pPr algn="r">
              <a:spcBef>
                <a:spcPts val="0"/>
              </a:spcBef>
              <a:spcAft>
                <a:spcPts val="0"/>
              </a:spcAft>
              <a:defRPr sz="1300" smtClean="0">
                <a:latin typeface="+mn-lt"/>
                <a:cs typeface="+mn-cs"/>
              </a:defRPr>
            </a:lvl1pPr>
          </a:lstStyle>
          <a:p>
            <a:pPr>
              <a:defRPr/>
            </a:pPr>
            <a:fld id="{A424A40E-C626-4D01-88B1-2E76EA0BC948}" type="slidenum">
              <a:rPr lang="en-US"/>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dirty="0"/>
          </a:p>
        </p:txBody>
      </p:sp>
      <p:sp>
        <p:nvSpPr>
          <p:cNvPr id="4" name="灯片编号占位符 3"/>
          <p:cNvSpPr>
            <a:spLocks noGrp="1"/>
          </p:cNvSpPr>
          <p:nvPr>
            <p:ph type="sldNum" sz="quarter" idx="10"/>
          </p:nvPr>
        </p:nvSpPr>
        <p:spPr/>
        <p:txBody>
          <a:bodyPr/>
          <a:lstStyle/>
          <a:p>
            <a:pPr>
              <a:defRPr/>
            </a:pPr>
            <a:fld id="{A424A40E-C626-4D01-88B1-2E76EA0BC948}" type="slidenum">
              <a:rPr lang="en-US" smtClean="0"/>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dirty="0"/>
          </a:p>
        </p:txBody>
      </p:sp>
      <p:sp>
        <p:nvSpPr>
          <p:cNvPr id="4" name="灯片编号占位符 3"/>
          <p:cNvSpPr>
            <a:spLocks noGrp="1"/>
          </p:cNvSpPr>
          <p:nvPr>
            <p:ph type="sldNum" sz="quarter" idx="10"/>
          </p:nvPr>
        </p:nvSpPr>
        <p:spPr/>
        <p:txBody>
          <a:bodyPr/>
          <a:lstStyle/>
          <a:p>
            <a:pPr>
              <a:defRPr/>
            </a:pPr>
            <a:fld id="{A424A40E-C626-4D01-88B1-2E76EA0BC948}" type="slidenum">
              <a:rPr lang="en-US" smtClean="0"/>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dirty="0"/>
          </a:p>
        </p:txBody>
      </p:sp>
      <p:sp>
        <p:nvSpPr>
          <p:cNvPr id="4" name="灯片编号占位符 3"/>
          <p:cNvSpPr>
            <a:spLocks noGrp="1"/>
          </p:cNvSpPr>
          <p:nvPr>
            <p:ph type="sldNum" sz="quarter" idx="10"/>
          </p:nvPr>
        </p:nvSpPr>
        <p:spPr/>
        <p:txBody>
          <a:bodyPr/>
          <a:lstStyle/>
          <a:p>
            <a:pPr>
              <a:defRPr/>
            </a:pPr>
            <a:fld id="{A424A40E-C626-4D01-88B1-2E76EA0BC948}" type="slidenum">
              <a:rPr lang="en-US" smtClean="0"/>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dirty="0"/>
          </a:p>
        </p:txBody>
      </p:sp>
      <p:sp>
        <p:nvSpPr>
          <p:cNvPr id="4" name="灯片编号占位符 3"/>
          <p:cNvSpPr>
            <a:spLocks noGrp="1"/>
          </p:cNvSpPr>
          <p:nvPr>
            <p:ph type="sldNum" sz="quarter" idx="10"/>
          </p:nvPr>
        </p:nvSpPr>
        <p:spPr/>
        <p:txBody>
          <a:bodyPr/>
          <a:lstStyle/>
          <a:p>
            <a:pPr>
              <a:defRPr/>
            </a:pPr>
            <a:fld id="{A424A40E-C626-4D01-88B1-2E76EA0BC948}" type="slidenum">
              <a:rPr lang="en-US" smtClean="0"/>
              <a:t>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3077283"/>
            <a:ext cx="5829300" cy="2123369"/>
          </a:xfrm>
        </p:spPr>
        <p:txBody>
          <a:bodyPr/>
          <a:lstStyle/>
          <a:p>
            <a:r>
              <a:rPr lang="en-US"/>
              <a:t>Click to edit Master title style</a:t>
            </a:r>
          </a:p>
        </p:txBody>
      </p:sp>
      <p:sp>
        <p:nvSpPr>
          <p:cNvPr id="3" name="Subtitle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A690EEDD-3DB4-4103-80F7-E5583BD9A854}" type="datetimeFigureOut">
              <a:rPr lang="en-US"/>
              <a:t>6/14/2020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B460CE8-CE8D-4ED8-83EA-B71CF0F1DD17}" type="slidenum">
              <a:rPr lang="en-US"/>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4975FFF-18A7-416B-983D-E81404FF08F0}" type="datetimeFigureOut">
              <a:rPr lang="en-US"/>
              <a:t>6/14/2020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BDE0CD8-2EE8-4E06-A8AF-641E1CBDA9F0}" type="slidenum">
              <a:rPr lang="en-US"/>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86387" y="396701"/>
            <a:ext cx="1671638" cy="845220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71475" y="396701"/>
            <a:ext cx="4900613" cy="84522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CA38536-8C5B-4471-9576-D987D0F4D530}" type="datetimeFigureOut">
              <a:rPr lang="en-US"/>
              <a:t>6/14/2020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DF8D3AB-2FF8-4D66-9DB4-40F6BD3F4B2A}" type="slidenum">
              <a:rPr lang="en-US"/>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4BB9CEA-3017-4384-8E72-003F9EBC82FD}" type="datetimeFigureOut">
              <a:rPr lang="en-US"/>
              <a:t>6/14/2020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D6342D9-C926-49C3-8A57-D8D175F8F16C}" type="slidenum">
              <a:rPr lang="en-US"/>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6365524"/>
            <a:ext cx="5829300" cy="1967442"/>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1735" y="4198586"/>
            <a:ext cx="5829300" cy="21669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08EBAB25-3FA7-42F0-8236-AFC4FBCEA2D2}" type="datetimeFigureOut">
              <a:rPr lang="en-US"/>
              <a:t>6/14/2020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A9C2CB3-30A2-4F5B-8A3B-E66BBF39810F}" type="slidenum">
              <a:rPr lang="en-US"/>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71475" y="2311402"/>
            <a:ext cx="3286125"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771900" y="2311402"/>
            <a:ext cx="3286125"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C8E0515C-A104-44D8-AB5A-658FC60154C7}" type="datetimeFigureOut">
              <a:rPr lang="en-US"/>
              <a:t>6/14/2020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FE6FB66-ADEF-4519-97A8-F3B84A920785}" type="slidenum">
              <a:rPr lang="en-US"/>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96699"/>
            <a:ext cx="6172200" cy="1651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2217385"/>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69" y="2217385"/>
            <a:ext cx="3031332"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69" y="3141486"/>
            <a:ext cx="3031332"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08DADD83-4A4C-416F-A662-6399D8A1B232}" type="datetimeFigureOut">
              <a:rPr lang="en-US"/>
              <a:t>6/14/2020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95B43B8-2B53-48FA-823A-88EE040FD4CA}" type="slidenum">
              <a:rPr lang="en-US"/>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E6CA3014-4829-477F-8B77-1749620BB480}" type="datetimeFigureOut">
              <a:rPr lang="en-US"/>
              <a:t>6/14/2020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18FF5F2-0D2C-40A6-8CF1-B7F6E37B798F}" type="slidenum">
              <a:rPr lang="en-US"/>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63ABBBE-AA26-47D6-8A5B-DAB087185C7F}" type="datetimeFigureOut">
              <a:rPr lang="en-US"/>
              <a:t>6/14/2020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3EC9791-35DE-491F-B6CB-8610B940B6F1}" type="slidenum">
              <a:rPr lang="en-US"/>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94405"/>
            <a:ext cx="2256235" cy="167851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681288" y="394408"/>
            <a:ext cx="3833812"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0" y="2072924"/>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AF6EDF6-2CD8-4E33-93EE-66BC129D6F51}" type="datetimeFigureOut">
              <a:rPr lang="en-US"/>
              <a:t>6/14/2020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0C5E73B-F7E3-42E6-B002-1BDBED860FCC}" type="slidenum">
              <a:rPr lang="en-US"/>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934200"/>
            <a:ext cx="4114800" cy="818622"/>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44216" y="885119"/>
            <a:ext cx="4114800" cy="59436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344216" y="7752822"/>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5788D0B-53A3-464C-8717-2A06580B718C}" type="datetimeFigureOut">
              <a:rPr lang="en-US"/>
              <a:t>6/14/2020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2F4409A-18CD-4193-BB0E-F0EE93940D71}" type="slidenum">
              <a:rPr lang="en-US"/>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42900" y="396875"/>
            <a:ext cx="6172200" cy="1651000"/>
          </a:xfrm>
          <a:prstGeom prst="rect">
            <a:avLst/>
          </a:prstGeom>
          <a:noFill/>
          <a:ln w="9525">
            <a:noFill/>
            <a:miter lim="800000"/>
          </a:ln>
        </p:spPr>
        <p:txBody>
          <a:bodyPr vert="horz" wrap="square" lIns="91440" tIns="45720" rIns="91440" bIns="45720" numCol="1" anchor="ctr" anchorCtr="0" compatLnSpc="1"/>
          <a:lstStyle/>
          <a:p>
            <a:pPr lvl="0"/>
            <a:r>
              <a:rPr lang="en-US"/>
              <a:t>Click to edit Master title style</a:t>
            </a:r>
          </a:p>
        </p:txBody>
      </p:sp>
      <p:sp>
        <p:nvSpPr>
          <p:cNvPr id="1027" name="Text Placeholder 2"/>
          <p:cNvSpPr>
            <a:spLocks noGrp="1"/>
          </p:cNvSpPr>
          <p:nvPr>
            <p:ph type="body" idx="1"/>
          </p:nvPr>
        </p:nvSpPr>
        <p:spPr bwMode="auto">
          <a:xfrm>
            <a:off x="342900" y="2311400"/>
            <a:ext cx="6172200" cy="6537325"/>
          </a:xfrm>
          <a:prstGeom prst="rect">
            <a:avLst/>
          </a:prstGeom>
          <a:noFill/>
          <a:ln w="9525">
            <a:noFill/>
            <a:miter lim="800000"/>
          </a:ln>
        </p:spPr>
        <p:txBody>
          <a:bodyPr vert="horz" wrap="square" lIns="91440" tIns="45720" rIns="91440" bIns="45720" numCol="1" anchor="t" anchorCtr="0" compatLnSpc="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9182100"/>
            <a:ext cx="1600200" cy="527050"/>
          </a:xfrm>
          <a:prstGeom prst="rect">
            <a:avLst/>
          </a:prstGeom>
        </p:spPr>
        <p:txBody>
          <a:bodyPr vert="horz" lIns="91440" tIns="45720" rIns="91440" bIns="45720" rtlCol="0" anchor="ctr"/>
          <a:lstStyle>
            <a:lvl1pPr algn="l">
              <a:spcBef>
                <a:spcPts val="0"/>
              </a:spcBef>
              <a:spcAft>
                <a:spcPts val="0"/>
              </a:spcAft>
              <a:defRPr sz="1200" smtClean="0">
                <a:solidFill>
                  <a:schemeClr val="tx1">
                    <a:tint val="75000"/>
                  </a:schemeClr>
                </a:solidFill>
                <a:latin typeface="+mn-lt"/>
                <a:cs typeface="+mn-cs"/>
              </a:defRPr>
            </a:lvl1pPr>
          </a:lstStyle>
          <a:p>
            <a:pPr>
              <a:defRPr/>
            </a:pPr>
            <a:fld id="{089253D6-07F5-4181-B01F-8456054261D7}" type="datetimeFigureOut">
              <a:rPr lang="en-US"/>
              <a:t>6/14/2020</a:t>
            </a:fld>
            <a:endParaRPr lang="en-US"/>
          </a:p>
        </p:txBody>
      </p:sp>
      <p:sp>
        <p:nvSpPr>
          <p:cNvPr id="5" name="Footer Placeholder 4"/>
          <p:cNvSpPr>
            <a:spLocks noGrp="1"/>
          </p:cNvSpPr>
          <p:nvPr>
            <p:ph type="ftr" sz="quarter" idx="3"/>
          </p:nvPr>
        </p:nvSpPr>
        <p:spPr>
          <a:xfrm>
            <a:off x="2343150" y="9182100"/>
            <a:ext cx="2171700" cy="527050"/>
          </a:xfrm>
          <a:prstGeom prst="rect">
            <a:avLst/>
          </a:prstGeom>
        </p:spPr>
        <p:txBody>
          <a:bodyPr vert="horz" lIns="91440" tIns="45720" rIns="91440" bIns="45720" rtlCol="0" anchor="ctr"/>
          <a:lstStyle>
            <a:lvl1pPr algn="ctr">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4914900" y="9182100"/>
            <a:ext cx="1600200" cy="527050"/>
          </a:xfrm>
          <a:prstGeom prst="rect">
            <a:avLst/>
          </a:prstGeom>
        </p:spPr>
        <p:txBody>
          <a:bodyPr vert="horz" lIns="91440" tIns="45720" rIns="91440" bIns="45720" rtlCol="0" anchor="ctr"/>
          <a:lstStyle>
            <a:lvl1pPr algn="r">
              <a:spcBef>
                <a:spcPts val="0"/>
              </a:spcBef>
              <a:spcAft>
                <a:spcPts val="0"/>
              </a:spcAft>
              <a:defRPr sz="1200" smtClean="0">
                <a:solidFill>
                  <a:schemeClr val="tx1">
                    <a:tint val="75000"/>
                  </a:schemeClr>
                </a:solidFill>
                <a:latin typeface="+mn-lt"/>
                <a:cs typeface="+mn-cs"/>
              </a:defRPr>
            </a:lvl1pPr>
          </a:lstStyle>
          <a:p>
            <a:pPr>
              <a:defRPr/>
            </a:pPr>
            <a:fld id="{3DBBA96F-86C2-44B0-AFFC-017CE63F15CB}" type="slidenum">
              <a:rPr lang="en-US"/>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4"/>
          <p:cNvSpPr/>
          <p:nvPr/>
        </p:nvSpPr>
        <p:spPr>
          <a:xfrm>
            <a:off x="158750" y="748665"/>
            <a:ext cx="6568440" cy="4211320"/>
          </a:xfrm>
          <a:prstGeom prst="rect">
            <a:avLst/>
          </a:prstGeom>
          <a:solidFill>
            <a:schemeClr val="accent5">
              <a:lumMod val="20000"/>
              <a:lumOff val="80000"/>
            </a:schemeClr>
          </a:solidFill>
          <a:ln>
            <a:noFill/>
          </a:ln>
        </p:spPr>
        <p:style>
          <a:lnRef idx="1">
            <a:schemeClr val="accent1"/>
          </a:lnRef>
          <a:fillRef idx="2">
            <a:schemeClr val="accent1"/>
          </a:fillRef>
          <a:effectRef idx="1">
            <a:schemeClr val="accent1"/>
          </a:effectRef>
          <a:fontRef idx="minor">
            <a:schemeClr val="dk1"/>
          </a:fontRef>
        </p:style>
        <p:txBody>
          <a:bodyPr anchor="ctr"/>
          <a:lstStyle/>
          <a:p>
            <a:pPr algn="ctr">
              <a:spcBef>
                <a:spcPts val="0"/>
              </a:spcBef>
              <a:spcAft>
                <a:spcPts val="0"/>
              </a:spcAft>
              <a:defRPr/>
            </a:pPr>
            <a:endParaRPr lang="en-US" dirty="0"/>
          </a:p>
        </p:txBody>
      </p:sp>
      <p:sp>
        <p:nvSpPr>
          <p:cNvPr id="13" name="矩形 12"/>
          <p:cNvSpPr/>
          <p:nvPr/>
        </p:nvSpPr>
        <p:spPr>
          <a:xfrm>
            <a:off x="-33020" y="9711055"/>
            <a:ext cx="6903085" cy="22098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3380740" y="1186180"/>
            <a:ext cx="3112135" cy="337185"/>
          </a:xfrm>
          <a:prstGeom prst="rect">
            <a:avLst/>
          </a:prstGeom>
          <a:noFill/>
        </p:spPr>
        <p:txBody>
          <a:bodyPr wrap="square" rtlCol="0">
            <a:spAutoFit/>
          </a:bodyPr>
          <a:lstStyle/>
          <a:p>
            <a:r>
              <a:rPr lang="en-US" altLang="zh-CN" sz="1600" b="1" dirty="0">
                <a:solidFill>
                  <a:schemeClr val="bg1">
                    <a:lumMod val="65000"/>
                  </a:schemeClr>
                </a:solidFill>
                <a:latin typeface="微软雅黑" panose="020B0503020204020204" charset="-122"/>
                <a:ea typeface="微软雅黑" panose="020B0503020204020204" charset="-122"/>
              </a:rPr>
              <a:t>Multi-Touch Screen Monitor  </a:t>
            </a:r>
            <a:endParaRPr lang="en-US" altLang="zh-CN" sz="1600" b="1" dirty="0">
              <a:latin typeface="+mj-lt"/>
            </a:endParaRPr>
          </a:p>
        </p:txBody>
      </p:sp>
      <p:sp>
        <p:nvSpPr>
          <p:cNvPr id="15" name="文本框 14"/>
          <p:cNvSpPr txBox="1"/>
          <p:nvPr/>
        </p:nvSpPr>
        <p:spPr>
          <a:xfrm>
            <a:off x="4537075" y="885190"/>
            <a:ext cx="1816100" cy="368300"/>
          </a:xfrm>
          <a:prstGeom prst="rect">
            <a:avLst/>
          </a:prstGeom>
          <a:noFill/>
        </p:spPr>
        <p:txBody>
          <a:bodyPr wrap="square" rtlCol="0">
            <a:spAutoFit/>
          </a:bodyPr>
          <a:lstStyle/>
          <a:p>
            <a:pPr algn="r"/>
            <a:r>
              <a:rPr lang="en-US" altLang="zh-CN" sz="1800" b="1" dirty="0" smtClean="0">
                <a:solidFill>
                  <a:srgbClr val="0070C0"/>
                </a:solidFill>
                <a:latin typeface="微软雅黑" panose="020B0503020204020204" charset="-122"/>
                <a:ea typeface="微软雅黑" panose="020B0503020204020204" charset="-122"/>
              </a:rPr>
              <a:t>NCTS A Series</a:t>
            </a:r>
            <a:endParaRPr lang="en-US" altLang="zh-CN" dirty="0">
              <a:latin typeface="+mj-lt"/>
            </a:endParaRPr>
          </a:p>
        </p:txBody>
      </p:sp>
      <p:cxnSp>
        <p:nvCxnSpPr>
          <p:cNvPr id="37" name="直接连接符 36"/>
          <p:cNvCxnSpPr/>
          <p:nvPr/>
        </p:nvCxnSpPr>
        <p:spPr>
          <a:xfrm>
            <a:off x="-922" y="605155"/>
            <a:ext cx="6858635" cy="0"/>
          </a:xfrm>
          <a:prstGeom prst="line">
            <a:avLst/>
          </a:prstGeom>
        </p:spPr>
        <p:style>
          <a:lnRef idx="3">
            <a:schemeClr val="accent1"/>
          </a:lnRef>
          <a:fillRef idx="0">
            <a:schemeClr val="accent1"/>
          </a:fillRef>
          <a:effectRef idx="2">
            <a:schemeClr val="accent1"/>
          </a:effectRef>
          <a:fontRef idx="minor">
            <a:schemeClr val="tx1"/>
          </a:fontRef>
        </p:style>
      </p:cxnSp>
      <p:sp>
        <p:nvSpPr>
          <p:cNvPr id="43" name="文本框 42"/>
          <p:cNvSpPr txBox="1"/>
          <p:nvPr/>
        </p:nvSpPr>
        <p:spPr>
          <a:xfrm>
            <a:off x="158750" y="7426960"/>
            <a:ext cx="6568440" cy="27559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altLang="zh-CN" sz="1200" b="1">
                <a:solidFill>
                  <a:schemeClr val="bg1"/>
                </a:solidFill>
                <a:latin typeface="微软雅黑" panose="020B0503020204020204" charset="-122"/>
                <a:ea typeface="微软雅黑" panose="020B0503020204020204" charset="-122"/>
              </a:rPr>
              <a:t>Product View</a:t>
            </a:r>
          </a:p>
        </p:txBody>
      </p:sp>
      <p:sp>
        <p:nvSpPr>
          <p:cNvPr id="7" name="文本框 6"/>
          <p:cNvSpPr txBox="1"/>
          <p:nvPr/>
        </p:nvSpPr>
        <p:spPr>
          <a:xfrm>
            <a:off x="197485" y="1523365"/>
            <a:ext cx="6295390" cy="337185"/>
          </a:xfrm>
          <a:prstGeom prst="rect">
            <a:avLst/>
          </a:prstGeom>
          <a:noFill/>
        </p:spPr>
        <p:txBody>
          <a:bodyPr wrap="square" rtlCol="0">
            <a:spAutoFit/>
          </a:bodyPr>
          <a:lstStyle/>
          <a:p>
            <a:pPr algn="r"/>
            <a:r>
              <a:rPr lang="en-US" altLang="zh-CN" sz="1600" b="1" dirty="0">
                <a:solidFill>
                  <a:srgbClr val="0070C0"/>
                </a:solidFill>
                <a:latin typeface="微软雅黑" panose="020B0503020204020204" charset="-122"/>
                <a:ea typeface="微软雅黑" panose="020B0503020204020204" charset="-122"/>
              </a:rPr>
              <a:t>New generation Intelligent Multi-Touch Meeting Monitor</a:t>
            </a:r>
          </a:p>
        </p:txBody>
      </p:sp>
      <p:pic>
        <p:nvPicPr>
          <p:cNvPr id="17" name="图片 16"/>
          <p:cNvPicPr>
            <a:picLocks noChangeAspect="1"/>
          </p:cNvPicPr>
          <p:nvPr/>
        </p:nvPicPr>
        <p:blipFill>
          <a:blip r:embed="rId3"/>
          <a:stretch>
            <a:fillRect/>
          </a:stretch>
        </p:blipFill>
        <p:spPr>
          <a:xfrm>
            <a:off x="396240" y="6357620"/>
            <a:ext cx="6045200" cy="633095"/>
          </a:xfrm>
          <a:prstGeom prst="rect">
            <a:avLst/>
          </a:prstGeom>
        </p:spPr>
      </p:pic>
      <p:sp>
        <p:nvSpPr>
          <p:cNvPr id="18" name="文本框 17"/>
          <p:cNvSpPr txBox="1"/>
          <p:nvPr/>
        </p:nvSpPr>
        <p:spPr>
          <a:xfrm>
            <a:off x="134302" y="5125133"/>
            <a:ext cx="6568440" cy="1076325"/>
          </a:xfrm>
          <a:prstGeom prst="rect">
            <a:avLst/>
          </a:prstGeom>
          <a:noFill/>
        </p:spPr>
        <p:txBody>
          <a:bodyPr wrap="square" rtlCol="0">
            <a:spAutoFit/>
          </a:bodyPr>
          <a:lstStyle/>
          <a:p>
            <a:r>
              <a:rPr lang="en-US" altLang="zh-CN" sz="1200" b="1" dirty="0">
                <a:solidFill>
                  <a:schemeClr val="accent1"/>
                </a:solidFill>
                <a:latin typeface="微软雅黑" panose="020B0503020204020204" charset="-122"/>
                <a:ea typeface="微软雅黑" panose="020B0503020204020204" charset="-122"/>
                <a:cs typeface="微软雅黑" panose="020B0503020204020204" charset="-122"/>
              </a:rPr>
              <a:t>Newly designed model，good outlooking and wide view angle，bring a different new visual experience for presentation.</a:t>
            </a:r>
            <a:endParaRPr lang="en-US" altLang="zh-CN" sz="900" b="1" dirty="0">
              <a:solidFill>
                <a:schemeClr val="accent1"/>
              </a:solidFill>
              <a:latin typeface="微软雅黑" panose="020B0503020204020204" charset="-122"/>
              <a:ea typeface="微软雅黑" panose="020B0503020204020204" charset="-122"/>
            </a:endParaRPr>
          </a:p>
          <a:p>
            <a:endParaRPr lang="en-US" altLang="zh-CN" sz="1000" dirty="0"/>
          </a:p>
          <a:p>
            <a:r>
              <a:rPr lang="en-US" altLang="zh-CN" sz="1000" dirty="0"/>
              <a:t>Fast and high accuracy infrared Multi-touch，smooth writing and convenient finger-guesture erasing</a:t>
            </a:r>
          </a:p>
          <a:p>
            <a:r>
              <a:rPr lang="en-US" altLang="zh-CN" sz="1000" dirty="0"/>
              <a:t>Built-in HD remote-distance meeting system, support up to 4 remote meeting devices to join meeting </a:t>
            </a:r>
          </a:p>
          <a:p>
            <a:r>
              <a:rPr lang="en-US" altLang="zh-CN" sz="1000" dirty="0"/>
              <a:t>Support scan QR code of the whiteboard software to share the meeting records by mobile devices.   </a:t>
            </a:r>
            <a:endParaRPr lang="de-DE" altLang="zh-CN" sz="1000" dirty="0"/>
          </a:p>
        </p:txBody>
      </p:sp>
      <p:sp>
        <p:nvSpPr>
          <p:cNvPr id="19" name="文本框 18"/>
          <p:cNvSpPr txBox="1"/>
          <p:nvPr/>
        </p:nvSpPr>
        <p:spPr>
          <a:xfrm>
            <a:off x="78740" y="6990715"/>
            <a:ext cx="1334770" cy="337185"/>
          </a:xfrm>
          <a:prstGeom prst="rect">
            <a:avLst/>
          </a:prstGeom>
          <a:noFill/>
        </p:spPr>
        <p:txBody>
          <a:bodyPr wrap="square" rtlCol="0">
            <a:spAutoFit/>
          </a:bodyPr>
          <a:lstStyle/>
          <a:p>
            <a:pPr algn="ctr"/>
            <a:r>
              <a:rPr lang="en-US" sz="800" dirty="0"/>
              <a:t>Remote Online    </a:t>
            </a:r>
          </a:p>
          <a:p>
            <a:pPr algn="ctr"/>
            <a:r>
              <a:rPr lang="en-US" sz="800" dirty="0"/>
              <a:t>Video Meeting System</a:t>
            </a:r>
          </a:p>
        </p:txBody>
      </p:sp>
      <p:sp>
        <p:nvSpPr>
          <p:cNvPr id="21" name="文本框 20"/>
          <p:cNvSpPr txBox="1"/>
          <p:nvPr/>
        </p:nvSpPr>
        <p:spPr>
          <a:xfrm>
            <a:off x="1193165" y="6990715"/>
            <a:ext cx="1334770" cy="213995"/>
          </a:xfrm>
          <a:prstGeom prst="rect">
            <a:avLst/>
          </a:prstGeom>
          <a:noFill/>
        </p:spPr>
        <p:txBody>
          <a:bodyPr wrap="square" rtlCol="0">
            <a:spAutoFit/>
          </a:bodyPr>
          <a:lstStyle/>
          <a:p>
            <a:pPr algn="ctr"/>
            <a:r>
              <a:rPr lang="en-US" sz="800" dirty="0"/>
              <a:t>Wireless Projection</a:t>
            </a:r>
          </a:p>
        </p:txBody>
      </p:sp>
      <p:sp>
        <p:nvSpPr>
          <p:cNvPr id="23" name="文本框 22"/>
          <p:cNvSpPr txBox="1"/>
          <p:nvPr/>
        </p:nvSpPr>
        <p:spPr>
          <a:xfrm>
            <a:off x="3380740" y="6990715"/>
            <a:ext cx="1334770" cy="213995"/>
          </a:xfrm>
          <a:prstGeom prst="rect">
            <a:avLst/>
          </a:prstGeom>
          <a:noFill/>
        </p:spPr>
        <p:txBody>
          <a:bodyPr wrap="square" rtlCol="0">
            <a:spAutoFit/>
          </a:bodyPr>
          <a:lstStyle/>
          <a:p>
            <a:pPr algn="ctr"/>
            <a:r>
              <a:rPr lang="en-US" sz="800" dirty="0"/>
              <a:t>Cloud Conference </a:t>
            </a:r>
          </a:p>
        </p:txBody>
      </p:sp>
      <p:sp>
        <p:nvSpPr>
          <p:cNvPr id="24" name="文本框 23"/>
          <p:cNvSpPr txBox="1"/>
          <p:nvPr/>
        </p:nvSpPr>
        <p:spPr>
          <a:xfrm>
            <a:off x="2350770" y="6990715"/>
            <a:ext cx="1334770" cy="337185"/>
          </a:xfrm>
          <a:prstGeom prst="rect">
            <a:avLst/>
          </a:prstGeom>
          <a:noFill/>
        </p:spPr>
        <p:txBody>
          <a:bodyPr wrap="square" rtlCol="0">
            <a:spAutoFit/>
          </a:bodyPr>
          <a:lstStyle/>
          <a:p>
            <a:pPr algn="ctr"/>
            <a:r>
              <a:rPr lang="en-US" sz="800" dirty="0"/>
              <a:t>Wireless Multi-Screens Sharing Funciton </a:t>
            </a:r>
          </a:p>
        </p:txBody>
      </p:sp>
      <p:sp>
        <p:nvSpPr>
          <p:cNvPr id="25" name="文本框 24"/>
          <p:cNvSpPr txBox="1"/>
          <p:nvPr/>
        </p:nvSpPr>
        <p:spPr>
          <a:xfrm>
            <a:off x="4330065" y="6990715"/>
            <a:ext cx="1334770" cy="213995"/>
          </a:xfrm>
          <a:prstGeom prst="rect">
            <a:avLst/>
          </a:prstGeom>
          <a:noFill/>
        </p:spPr>
        <p:txBody>
          <a:bodyPr wrap="square" rtlCol="0">
            <a:spAutoFit/>
          </a:bodyPr>
          <a:lstStyle/>
          <a:p>
            <a:pPr algn="ctr"/>
            <a:r>
              <a:rPr lang="en-US" sz="800" dirty="0"/>
              <a:t>Writing Annotation </a:t>
            </a:r>
          </a:p>
        </p:txBody>
      </p:sp>
      <p:sp>
        <p:nvSpPr>
          <p:cNvPr id="28" name="文本框 27"/>
          <p:cNvSpPr txBox="1"/>
          <p:nvPr/>
        </p:nvSpPr>
        <p:spPr>
          <a:xfrm>
            <a:off x="5392420" y="6990715"/>
            <a:ext cx="1334770" cy="337185"/>
          </a:xfrm>
          <a:prstGeom prst="rect">
            <a:avLst/>
          </a:prstGeom>
          <a:noFill/>
        </p:spPr>
        <p:txBody>
          <a:bodyPr wrap="square" rtlCol="0">
            <a:spAutoFit/>
          </a:bodyPr>
          <a:lstStyle/>
          <a:p>
            <a:pPr algn="ctr"/>
            <a:r>
              <a:rPr lang="en-US" sz="800" dirty="0"/>
              <a:t>Sharing or Saving by Scanning QR Code </a:t>
            </a:r>
          </a:p>
        </p:txBody>
      </p:sp>
      <p:sp>
        <p:nvSpPr>
          <p:cNvPr id="34" name="文本框 33"/>
          <p:cNvSpPr txBox="1"/>
          <p:nvPr/>
        </p:nvSpPr>
        <p:spPr>
          <a:xfrm>
            <a:off x="942340" y="9354185"/>
            <a:ext cx="1334770" cy="213995"/>
          </a:xfrm>
          <a:prstGeom prst="rect">
            <a:avLst/>
          </a:prstGeom>
          <a:noFill/>
        </p:spPr>
        <p:txBody>
          <a:bodyPr wrap="square" rtlCol="0">
            <a:spAutoFit/>
          </a:bodyPr>
          <a:lstStyle/>
          <a:p>
            <a:pPr algn="ctr"/>
            <a:r>
              <a:rPr lang="en-US" sz="800" dirty="0"/>
              <a:t>Front View </a:t>
            </a:r>
          </a:p>
        </p:txBody>
      </p:sp>
      <p:sp>
        <p:nvSpPr>
          <p:cNvPr id="36" name="文本框 35"/>
          <p:cNvSpPr txBox="1"/>
          <p:nvPr/>
        </p:nvSpPr>
        <p:spPr>
          <a:xfrm>
            <a:off x="4330065" y="9354185"/>
            <a:ext cx="1334770" cy="213995"/>
          </a:xfrm>
          <a:prstGeom prst="rect">
            <a:avLst/>
          </a:prstGeom>
          <a:noFill/>
        </p:spPr>
        <p:txBody>
          <a:bodyPr wrap="square" rtlCol="0">
            <a:spAutoFit/>
          </a:bodyPr>
          <a:lstStyle/>
          <a:p>
            <a:pPr algn="ctr"/>
            <a:r>
              <a:rPr lang="en-US" sz="800" dirty="0"/>
              <a:t>Back View  </a:t>
            </a:r>
          </a:p>
        </p:txBody>
      </p:sp>
      <p:pic>
        <p:nvPicPr>
          <p:cNvPr id="1045" name="Picture 21" descr="C:\Users\Administrator\Desktop\未标题-6.png"/>
          <p:cNvPicPr>
            <a:picLocks noChangeAspect="1" noChangeArrowheads="1"/>
          </p:cNvPicPr>
          <p:nvPr/>
        </p:nvPicPr>
        <p:blipFill>
          <a:blip r:embed="rId4"/>
          <a:srcRect/>
          <a:stretch>
            <a:fillRect/>
          </a:stretch>
        </p:blipFill>
        <p:spPr bwMode="auto">
          <a:xfrm>
            <a:off x="942340" y="4454525"/>
            <a:ext cx="1585595" cy="528955"/>
          </a:xfrm>
          <a:prstGeom prst="rect">
            <a:avLst/>
          </a:prstGeom>
          <a:noFill/>
        </p:spPr>
      </p:pic>
      <p:sp>
        <p:nvSpPr>
          <p:cNvPr id="53" name="TextBox 52"/>
          <p:cNvSpPr txBox="1"/>
          <p:nvPr/>
        </p:nvSpPr>
        <p:spPr>
          <a:xfrm>
            <a:off x="278130" y="4596368"/>
            <a:ext cx="746760" cy="245110"/>
          </a:xfrm>
          <a:prstGeom prst="rect">
            <a:avLst/>
          </a:prstGeom>
          <a:noFill/>
        </p:spPr>
        <p:txBody>
          <a:bodyPr wrap="none" rtlCol="1">
            <a:spAutoFit/>
          </a:bodyPr>
          <a:lstStyle/>
          <a:p>
            <a:r>
              <a:rPr lang="en-US" sz="1000" b="1" dirty="0">
                <a:solidFill>
                  <a:schemeClr val="tx2">
                    <a:lumMod val="60000"/>
                    <a:lumOff val="40000"/>
                  </a:schemeClr>
                </a:solidFill>
              </a:rPr>
              <a:t>Honored:</a:t>
            </a:r>
          </a:p>
        </p:txBody>
      </p:sp>
      <p:pic>
        <p:nvPicPr>
          <p:cNvPr id="5" name="图片 4" descr="XP1 Front low-res"/>
          <p:cNvPicPr>
            <a:picLocks noChangeAspect="1"/>
          </p:cNvPicPr>
          <p:nvPr/>
        </p:nvPicPr>
        <p:blipFill>
          <a:blip r:embed="rId5"/>
          <a:stretch>
            <a:fillRect/>
          </a:stretch>
        </p:blipFill>
        <p:spPr>
          <a:xfrm>
            <a:off x="1499235" y="2152015"/>
            <a:ext cx="3837940" cy="2344420"/>
          </a:xfrm>
          <a:prstGeom prst="rect">
            <a:avLst/>
          </a:prstGeom>
        </p:spPr>
      </p:pic>
      <p:pic>
        <p:nvPicPr>
          <p:cNvPr id="8" name="图片 7" descr="Fotolia_81059093_L"/>
          <p:cNvPicPr>
            <a:picLocks noChangeAspect="1"/>
          </p:cNvPicPr>
          <p:nvPr/>
        </p:nvPicPr>
        <p:blipFill>
          <a:blip r:embed="rId6"/>
          <a:stretch>
            <a:fillRect/>
          </a:stretch>
        </p:blipFill>
        <p:spPr>
          <a:xfrm>
            <a:off x="4862195" y="2611755"/>
            <a:ext cx="1165225" cy="2348230"/>
          </a:xfrm>
          <a:prstGeom prst="rect">
            <a:avLst/>
          </a:prstGeom>
        </p:spPr>
      </p:pic>
      <p:pic>
        <p:nvPicPr>
          <p:cNvPr id="10" name="图片 9" descr="XP1 Front low-res"/>
          <p:cNvPicPr>
            <a:picLocks noChangeAspect="1"/>
          </p:cNvPicPr>
          <p:nvPr/>
        </p:nvPicPr>
        <p:blipFill>
          <a:blip r:embed="rId5"/>
          <a:stretch>
            <a:fillRect/>
          </a:stretch>
        </p:blipFill>
        <p:spPr>
          <a:xfrm>
            <a:off x="511810" y="7859395"/>
            <a:ext cx="2446655" cy="1494790"/>
          </a:xfrm>
          <a:prstGeom prst="rect">
            <a:avLst/>
          </a:prstGeom>
        </p:spPr>
      </p:pic>
      <p:pic>
        <p:nvPicPr>
          <p:cNvPr id="11" name="图片 10" descr="XP1 Back"/>
          <p:cNvPicPr>
            <a:picLocks noChangeAspect="1"/>
          </p:cNvPicPr>
          <p:nvPr/>
        </p:nvPicPr>
        <p:blipFill>
          <a:blip r:embed="rId7"/>
          <a:stretch>
            <a:fillRect/>
          </a:stretch>
        </p:blipFill>
        <p:spPr>
          <a:xfrm>
            <a:off x="3685540" y="7859395"/>
            <a:ext cx="2324100" cy="1487170"/>
          </a:xfrm>
          <a:prstGeom prst="rect">
            <a:avLst/>
          </a:prstGeom>
        </p:spPr>
      </p:pic>
      <p:pic>
        <p:nvPicPr>
          <p:cNvPr id="2" name="Picture 1"/>
          <p:cNvPicPr>
            <a:picLocks noChangeAspect="1"/>
          </p:cNvPicPr>
          <p:nvPr/>
        </p:nvPicPr>
        <p:blipFill>
          <a:blip r:embed="rId8"/>
          <a:stretch>
            <a:fillRect/>
          </a:stretch>
        </p:blipFill>
        <p:spPr>
          <a:xfrm>
            <a:off x="35005" y="75143"/>
            <a:ext cx="1233009" cy="49127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矩形 12"/>
          <p:cNvSpPr/>
          <p:nvPr/>
        </p:nvSpPr>
        <p:spPr>
          <a:xfrm>
            <a:off x="0" y="9688127"/>
            <a:ext cx="6903085" cy="22098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文本框 42"/>
          <p:cNvSpPr txBox="1"/>
          <p:nvPr/>
        </p:nvSpPr>
        <p:spPr>
          <a:xfrm>
            <a:off x="125730" y="351155"/>
            <a:ext cx="6651625" cy="27559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altLang="zh-CN" sz="1200" b="1" dirty="0">
                <a:solidFill>
                  <a:schemeClr val="bg1"/>
                </a:solidFill>
                <a:latin typeface="微软雅黑" panose="020B0503020204020204" charset="-122"/>
                <a:ea typeface="微软雅黑" panose="020B0503020204020204" charset="-122"/>
              </a:rPr>
              <a:t>Product Feactures </a:t>
            </a:r>
          </a:p>
        </p:txBody>
      </p:sp>
      <p:pic>
        <p:nvPicPr>
          <p:cNvPr id="3" name="图片 2"/>
          <p:cNvPicPr>
            <a:picLocks noChangeAspect="1"/>
          </p:cNvPicPr>
          <p:nvPr/>
        </p:nvPicPr>
        <p:blipFill>
          <a:blip r:embed="rId3"/>
          <a:stretch>
            <a:fillRect/>
          </a:stretch>
        </p:blipFill>
        <p:spPr>
          <a:xfrm>
            <a:off x="220980" y="4774565"/>
            <a:ext cx="952500" cy="956945"/>
          </a:xfrm>
          <a:prstGeom prst="rect">
            <a:avLst/>
          </a:prstGeom>
        </p:spPr>
      </p:pic>
      <p:pic>
        <p:nvPicPr>
          <p:cNvPr id="4" name="图片 3"/>
          <p:cNvPicPr>
            <a:picLocks noChangeAspect="1"/>
          </p:cNvPicPr>
          <p:nvPr/>
        </p:nvPicPr>
        <p:blipFill>
          <a:blip r:embed="rId4"/>
          <a:stretch>
            <a:fillRect/>
          </a:stretch>
        </p:blipFill>
        <p:spPr>
          <a:xfrm>
            <a:off x="187960" y="6424295"/>
            <a:ext cx="1018540" cy="1002030"/>
          </a:xfrm>
          <a:prstGeom prst="rect">
            <a:avLst/>
          </a:prstGeom>
        </p:spPr>
      </p:pic>
      <p:pic>
        <p:nvPicPr>
          <p:cNvPr id="5" name="图片 4"/>
          <p:cNvPicPr>
            <a:picLocks noChangeAspect="1"/>
          </p:cNvPicPr>
          <p:nvPr/>
        </p:nvPicPr>
        <p:blipFill>
          <a:blip r:embed="rId5"/>
          <a:stretch>
            <a:fillRect/>
          </a:stretch>
        </p:blipFill>
        <p:spPr>
          <a:xfrm>
            <a:off x="187960" y="8110855"/>
            <a:ext cx="990600" cy="982980"/>
          </a:xfrm>
          <a:prstGeom prst="rect">
            <a:avLst/>
          </a:prstGeom>
        </p:spPr>
      </p:pic>
      <p:pic>
        <p:nvPicPr>
          <p:cNvPr id="6" name="图片 5"/>
          <p:cNvPicPr>
            <a:picLocks noChangeAspect="1"/>
          </p:cNvPicPr>
          <p:nvPr/>
        </p:nvPicPr>
        <p:blipFill>
          <a:blip r:embed="rId6"/>
          <a:stretch>
            <a:fillRect/>
          </a:stretch>
        </p:blipFill>
        <p:spPr>
          <a:xfrm>
            <a:off x="3464560" y="4773930"/>
            <a:ext cx="970280" cy="957580"/>
          </a:xfrm>
          <a:prstGeom prst="rect">
            <a:avLst/>
          </a:prstGeom>
        </p:spPr>
      </p:pic>
      <p:pic>
        <p:nvPicPr>
          <p:cNvPr id="7" name="图片 6"/>
          <p:cNvPicPr>
            <a:picLocks noChangeAspect="1"/>
          </p:cNvPicPr>
          <p:nvPr/>
        </p:nvPicPr>
        <p:blipFill>
          <a:blip r:embed="rId7"/>
          <a:stretch>
            <a:fillRect/>
          </a:stretch>
        </p:blipFill>
        <p:spPr>
          <a:xfrm>
            <a:off x="3462655" y="6424295"/>
            <a:ext cx="972185" cy="943610"/>
          </a:xfrm>
          <a:prstGeom prst="rect">
            <a:avLst/>
          </a:prstGeom>
        </p:spPr>
      </p:pic>
      <p:pic>
        <p:nvPicPr>
          <p:cNvPr id="8" name="图片 7"/>
          <p:cNvPicPr>
            <a:picLocks noChangeAspect="1"/>
          </p:cNvPicPr>
          <p:nvPr/>
        </p:nvPicPr>
        <p:blipFill>
          <a:blip r:embed="rId8"/>
          <a:stretch>
            <a:fillRect/>
          </a:stretch>
        </p:blipFill>
        <p:spPr>
          <a:xfrm>
            <a:off x="3457575" y="8154035"/>
            <a:ext cx="982980" cy="939800"/>
          </a:xfrm>
          <a:prstGeom prst="rect">
            <a:avLst/>
          </a:prstGeom>
        </p:spPr>
      </p:pic>
      <p:sp>
        <p:nvSpPr>
          <p:cNvPr id="100" name="文本框 99"/>
          <p:cNvSpPr txBox="1"/>
          <p:nvPr/>
        </p:nvSpPr>
        <p:spPr>
          <a:xfrm>
            <a:off x="1242695" y="4438650"/>
            <a:ext cx="2153285" cy="1630045"/>
          </a:xfrm>
          <a:prstGeom prst="rect">
            <a:avLst/>
          </a:prstGeom>
          <a:noFill/>
          <a:ln w="9525">
            <a:noFill/>
          </a:ln>
        </p:spPr>
        <p:txBody>
          <a:bodyPr wrap="square">
            <a:spAutoFit/>
          </a:bodyPr>
          <a:lstStyle/>
          <a:p>
            <a:pPr marL="0" indent="0"/>
            <a:r>
              <a:rPr lang="en-US" altLang="zh-CN" sz="1000" b="1" dirty="0">
                <a:solidFill>
                  <a:schemeClr val="accent1"/>
                </a:solidFill>
                <a:latin typeface="微软雅黑" panose="020B0503020204020204" charset="-122"/>
                <a:ea typeface="微软雅黑" panose="020B0503020204020204" charset="-122"/>
              </a:rPr>
              <a:t>10mm ultra-narrow bezel </a:t>
            </a:r>
            <a:endParaRPr lang="en-US" sz="1050" b="0">
              <a:latin typeface="Calibri" panose="020F0502020204030204" pitchFamily="34" charset="0"/>
              <a:ea typeface="宋体" panose="02010600030101010101" pitchFamily="2" charset="-122"/>
              <a:cs typeface="Times New Roman" panose="02020603050405020304" pitchFamily="18" charset="0"/>
            </a:endParaRPr>
          </a:p>
          <a:p>
            <a:pPr marL="0" indent="0"/>
            <a:r>
              <a:rPr lang="en-US" altLang="zh-CN" sz="1000" b="0" dirty="0"/>
              <a:t>Ultra-narrow bezel design, Breakthrough to 10mm, stylish appearance, screen utilization rate reaches 98%,wide view angle,greatly improved using experience.  Also the IR fliter height is small and it make the screen like a capacitive touch screen.</a:t>
            </a:r>
            <a:endParaRPr lang="en-US" altLang="zh-CN" sz="1000" dirty="0"/>
          </a:p>
        </p:txBody>
      </p:sp>
      <p:sp>
        <p:nvSpPr>
          <p:cNvPr id="10" name="文本框 9"/>
          <p:cNvSpPr txBox="1"/>
          <p:nvPr/>
        </p:nvSpPr>
        <p:spPr>
          <a:xfrm>
            <a:off x="1242695" y="6264275"/>
            <a:ext cx="2153285" cy="1322070"/>
          </a:xfrm>
          <a:prstGeom prst="rect">
            <a:avLst/>
          </a:prstGeom>
          <a:noFill/>
          <a:ln w="9525">
            <a:noFill/>
          </a:ln>
        </p:spPr>
        <p:txBody>
          <a:bodyPr wrap="square">
            <a:spAutoFit/>
          </a:bodyPr>
          <a:lstStyle/>
          <a:p>
            <a:pPr marL="0" indent="0"/>
            <a:r>
              <a:rPr lang="en-US" altLang="zh-CN" sz="1000" b="1" dirty="0">
                <a:solidFill>
                  <a:schemeClr val="accent1"/>
                </a:solidFill>
                <a:latin typeface="微软雅黑" panose="020B0503020204020204" charset="-122"/>
                <a:ea typeface="微软雅黑" panose="020B0503020204020204" charset="-122"/>
              </a:rPr>
              <a:t>All-in-One Design   </a:t>
            </a:r>
            <a:endParaRPr lang="en-US" sz="1050" b="0">
              <a:latin typeface="Calibri" panose="020F0502020204030204" pitchFamily="34" charset="0"/>
              <a:ea typeface="宋体" panose="02010600030101010101" pitchFamily="2" charset="-122"/>
              <a:cs typeface="Times New Roman" panose="02020603050405020304" pitchFamily="18" charset="0"/>
            </a:endParaRPr>
          </a:p>
          <a:p>
            <a:pPr marL="0" indent="0"/>
            <a:r>
              <a:rPr lang="en-US" altLang="zh-CN" sz="1000" b="0" dirty="0"/>
              <a:t>Six functions in one, integrate functions of projector, interactive board, computer, television, koisk and audio but better user experience. It is an ideal solution for business presentation or schools. </a:t>
            </a:r>
            <a:endParaRPr lang="en-US" altLang="zh-CN" sz="1000" dirty="0"/>
          </a:p>
        </p:txBody>
      </p:sp>
      <p:sp>
        <p:nvSpPr>
          <p:cNvPr id="12" name="文本框 11"/>
          <p:cNvSpPr txBox="1"/>
          <p:nvPr/>
        </p:nvSpPr>
        <p:spPr>
          <a:xfrm>
            <a:off x="1242695" y="7787640"/>
            <a:ext cx="2153285" cy="1630045"/>
          </a:xfrm>
          <a:prstGeom prst="rect">
            <a:avLst/>
          </a:prstGeom>
          <a:noFill/>
          <a:ln w="9525">
            <a:noFill/>
          </a:ln>
        </p:spPr>
        <p:txBody>
          <a:bodyPr wrap="square">
            <a:spAutoFit/>
          </a:bodyPr>
          <a:lstStyle/>
          <a:p>
            <a:pPr marL="0" indent="0"/>
            <a:r>
              <a:rPr lang="en-US" altLang="zh-CN" sz="1000" b="1" dirty="0">
                <a:solidFill>
                  <a:schemeClr val="accent1"/>
                </a:solidFill>
                <a:latin typeface="微软雅黑" panose="020B0503020204020204" charset="-122"/>
                <a:ea typeface="微软雅黑" panose="020B0503020204020204" charset="-122"/>
              </a:rPr>
              <a:t>Dual System Supporting </a:t>
            </a:r>
            <a:endParaRPr lang="en-US" sz="1050" b="0">
              <a:latin typeface="Calibri" panose="020F0502020204030204" pitchFamily="34" charset="0"/>
              <a:ea typeface="宋体" panose="02010600030101010101" pitchFamily="2" charset="-122"/>
              <a:cs typeface="Times New Roman" panose="02020603050405020304" pitchFamily="18" charset="0"/>
            </a:endParaRPr>
          </a:p>
          <a:p>
            <a:pPr marL="0" indent="0"/>
            <a:r>
              <a:rPr lang="en-US" altLang="zh-CN" sz="1000" b="0" dirty="0"/>
              <a:t>Support Android and Windows dual system, each system can be operated and managed separately, elegant simplified UI interface for Android, can select the required functions quickly,configured with DrawView X annotation software, can quickly write down handwriting with real writing feeling.</a:t>
            </a:r>
          </a:p>
        </p:txBody>
      </p:sp>
      <p:sp>
        <p:nvSpPr>
          <p:cNvPr id="14" name="文本框 13"/>
          <p:cNvSpPr txBox="1"/>
          <p:nvPr/>
        </p:nvSpPr>
        <p:spPr>
          <a:xfrm>
            <a:off x="4530090" y="4489450"/>
            <a:ext cx="2153285" cy="1322070"/>
          </a:xfrm>
          <a:prstGeom prst="rect">
            <a:avLst/>
          </a:prstGeom>
          <a:noFill/>
          <a:ln w="9525">
            <a:noFill/>
          </a:ln>
        </p:spPr>
        <p:txBody>
          <a:bodyPr wrap="square">
            <a:spAutoFit/>
          </a:bodyPr>
          <a:lstStyle/>
          <a:p>
            <a:pPr marL="0" indent="0"/>
            <a:r>
              <a:rPr lang="en-US" altLang="zh-CN" sz="1000" b="1" dirty="0">
                <a:solidFill>
                  <a:schemeClr val="accent1"/>
                </a:solidFill>
                <a:latin typeface="微软雅黑" panose="020B0503020204020204" charset="-122"/>
                <a:ea typeface="微软雅黑" panose="020B0503020204020204" charset="-122"/>
              </a:rPr>
              <a:t>Multi-Touch  </a:t>
            </a:r>
            <a:endParaRPr lang="en-US" sz="1050" b="0">
              <a:latin typeface="Calibri" panose="020F0502020204030204" pitchFamily="34" charset="0"/>
              <a:ea typeface="宋体" panose="02010600030101010101" pitchFamily="2" charset="-122"/>
              <a:cs typeface="Times New Roman" panose="02020603050405020304" pitchFamily="18" charset="0"/>
            </a:endParaRPr>
          </a:p>
          <a:p>
            <a:pPr marL="0" indent="0"/>
            <a:r>
              <a:rPr lang="en-US" altLang="zh-CN" sz="1000" b="0" dirty="0"/>
              <a:t>Leading infrared sensing positioning technology, support multi-person writing at same time,  support writting by your fingers or any opaque object, Intelligent gesture recognition, can meet various meeting demands.     </a:t>
            </a:r>
            <a:endParaRPr lang="en-US" altLang="zh-CN" sz="1000" dirty="0"/>
          </a:p>
        </p:txBody>
      </p:sp>
      <p:sp>
        <p:nvSpPr>
          <p:cNvPr id="16" name="文本框 15"/>
          <p:cNvSpPr txBox="1"/>
          <p:nvPr/>
        </p:nvSpPr>
        <p:spPr>
          <a:xfrm>
            <a:off x="4530090" y="6264275"/>
            <a:ext cx="2153285" cy="1014730"/>
          </a:xfrm>
          <a:prstGeom prst="rect">
            <a:avLst/>
          </a:prstGeom>
          <a:noFill/>
          <a:ln w="9525">
            <a:noFill/>
          </a:ln>
        </p:spPr>
        <p:txBody>
          <a:bodyPr wrap="square">
            <a:spAutoFit/>
          </a:bodyPr>
          <a:lstStyle/>
          <a:p>
            <a:pPr marL="0" indent="0"/>
            <a:r>
              <a:rPr lang="en-US" altLang="zh-CN" sz="1000" b="1" dirty="0">
                <a:solidFill>
                  <a:schemeClr val="accent1"/>
                </a:solidFill>
                <a:latin typeface="微软雅黑" panose="020B0503020204020204" charset="-122"/>
                <a:ea typeface="微软雅黑" panose="020B0503020204020204" charset="-122"/>
              </a:rPr>
              <a:t>UHD 4K Resolution  </a:t>
            </a:r>
            <a:endParaRPr lang="en-US" sz="1050" b="0">
              <a:latin typeface="Calibri" panose="020F0502020204030204" pitchFamily="34" charset="0"/>
              <a:ea typeface="宋体" panose="02010600030101010101" pitchFamily="2" charset="-122"/>
              <a:cs typeface="Times New Roman" panose="02020603050405020304" pitchFamily="18" charset="0"/>
            </a:endParaRPr>
          </a:p>
          <a:p>
            <a:pPr marL="0" indent="0"/>
            <a:r>
              <a:rPr lang="en-US" altLang="zh-CN" sz="1000" b="0" dirty="0"/>
              <a:t>4K picture quality, more delicated. High-precision UHD picture for visual enjoyment. Support mobile wireless control, built-in annotation applications and other software.    </a:t>
            </a:r>
            <a:endParaRPr lang="en-US" altLang="zh-CN" sz="1000" dirty="0"/>
          </a:p>
        </p:txBody>
      </p:sp>
      <p:sp>
        <p:nvSpPr>
          <p:cNvPr id="20" name="文本框 19"/>
          <p:cNvSpPr txBox="1"/>
          <p:nvPr/>
        </p:nvSpPr>
        <p:spPr>
          <a:xfrm>
            <a:off x="4530090" y="7808595"/>
            <a:ext cx="2153285" cy="1630045"/>
          </a:xfrm>
          <a:prstGeom prst="rect">
            <a:avLst/>
          </a:prstGeom>
          <a:noFill/>
          <a:ln w="9525">
            <a:noFill/>
          </a:ln>
        </p:spPr>
        <p:txBody>
          <a:bodyPr wrap="square">
            <a:spAutoFit/>
          </a:bodyPr>
          <a:lstStyle/>
          <a:p>
            <a:pPr marL="0" indent="0"/>
            <a:r>
              <a:rPr lang="en-US" altLang="zh-CN" sz="1000" b="1" dirty="0">
                <a:solidFill>
                  <a:schemeClr val="accent1"/>
                </a:solidFill>
                <a:latin typeface="微软雅黑" panose="020B0503020204020204" charset="-122"/>
                <a:ea typeface="微软雅黑" panose="020B0503020204020204" charset="-122"/>
              </a:rPr>
              <a:t>Annotation   </a:t>
            </a:r>
          </a:p>
          <a:p>
            <a:pPr marL="0" indent="0"/>
            <a:r>
              <a:rPr lang="en-US" altLang="zh-CN" sz="1000" b="0" dirty="0"/>
              <a:t>The built-in Android Annotation software can mark notes or contents on the Android interface or on any opened files on the Windows system. You can highlight or mark over the documents or video no matter in Android or windows system. </a:t>
            </a:r>
          </a:p>
          <a:p>
            <a:pPr marL="0" indent="0"/>
            <a:r>
              <a:rPr lang="en-US" altLang="zh-CN" sz="1000" b="0" dirty="0"/>
              <a:t> </a:t>
            </a:r>
            <a:endParaRPr lang="en-US" altLang="zh-CN" sz="1000" dirty="0"/>
          </a:p>
        </p:txBody>
      </p:sp>
      <p:pic>
        <p:nvPicPr>
          <p:cNvPr id="2" name="图片 1" descr="XP1 Front low-res"/>
          <p:cNvPicPr>
            <a:picLocks noChangeAspect="1"/>
          </p:cNvPicPr>
          <p:nvPr/>
        </p:nvPicPr>
        <p:blipFill>
          <a:blip r:embed="rId9"/>
          <a:stretch>
            <a:fillRect/>
          </a:stretch>
        </p:blipFill>
        <p:spPr>
          <a:xfrm>
            <a:off x="1035685" y="1019810"/>
            <a:ext cx="4954270" cy="302641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矩形 12"/>
          <p:cNvSpPr/>
          <p:nvPr/>
        </p:nvSpPr>
        <p:spPr>
          <a:xfrm>
            <a:off x="0" y="9694477"/>
            <a:ext cx="6903085" cy="22098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p:nvPr/>
        </p:nvSpPr>
        <p:spPr>
          <a:xfrm>
            <a:off x="3406140" y="836930"/>
            <a:ext cx="3371215" cy="3476625"/>
          </a:xfrm>
          <a:prstGeom prst="rect">
            <a:avLst/>
          </a:prstGeom>
          <a:noFill/>
        </p:spPr>
        <p:txBody>
          <a:bodyPr wrap="square" rtlCol="0">
            <a:spAutoFit/>
          </a:bodyPr>
          <a:lstStyle/>
          <a:p>
            <a:r>
              <a:rPr lang="en-US" altLang="zh-CN" sz="1000" b="1" dirty="0">
                <a:solidFill>
                  <a:schemeClr val="accent1"/>
                </a:solidFill>
                <a:latin typeface="微软雅黑" panose="020B0503020204020204" charset="-122"/>
                <a:ea typeface="微软雅黑" panose="020B0503020204020204" charset="-122"/>
              </a:rPr>
              <a:t>Screen Sharing System, Multi-Screen Interactivity </a:t>
            </a:r>
            <a:endParaRPr lang="en-US" altLang="zh-CN" sz="1000" dirty="0"/>
          </a:p>
          <a:p>
            <a:pPr marL="0" indent="0">
              <a:buFont typeface="Wingdings" panose="05000000000000000000" pitchFamily="2" charset="2"/>
              <a:buNone/>
            </a:pPr>
            <a:endParaRPr lang="en-US" altLang="zh-CN" sz="1000" dirty="0"/>
          </a:p>
          <a:p>
            <a:pPr marL="0" indent="0">
              <a:buFont typeface="Wingdings" panose="05000000000000000000" pitchFamily="2" charset="2"/>
              <a:buNone/>
            </a:pPr>
            <a:r>
              <a:rPr lang="en-US" altLang="zh-CN" sz="1000" dirty="0"/>
              <a:t>Scene 1: Connect touch monitor's hotspot wirelessly for screen projection</a:t>
            </a:r>
          </a:p>
          <a:p>
            <a:pPr marL="171450" indent="-171450">
              <a:buFont typeface="Arial" panose="020B0604020202020204" pitchFamily="34" charset="0"/>
              <a:buChar char="•"/>
            </a:pPr>
            <a:r>
              <a:rPr lang="en-US" altLang="zh-CN" sz="1000" dirty="0"/>
              <a:t>Connect the touch monitor's hotspot </a:t>
            </a:r>
          </a:p>
          <a:p>
            <a:pPr marL="171450" indent="-171450">
              <a:buFont typeface="Arial" panose="020B0604020202020204" pitchFamily="34" charset="0"/>
              <a:buChar char="•"/>
            </a:pPr>
            <a:r>
              <a:rPr lang="en-US" altLang="zh-CN" sz="1000" dirty="0"/>
              <a:t>When use computer or Android mobile phone for screen projection, refer to the guide of the screen sharing system to download the screen-sharing apllication</a:t>
            </a:r>
          </a:p>
          <a:p>
            <a:pPr marL="171450" indent="-171450">
              <a:buFont typeface="Arial" panose="020B0604020202020204" pitchFamily="34" charset="0"/>
              <a:buChar char="•"/>
            </a:pPr>
            <a:r>
              <a:rPr lang="en-US" altLang="zh-CN" sz="1000" dirty="0"/>
              <a:t>Select the current touch screen's hotspot to make a smooth multi-screen projection </a:t>
            </a:r>
          </a:p>
          <a:p>
            <a:pPr marL="171450" indent="-171450">
              <a:buFont typeface="Arial" panose="020B0604020202020204" pitchFamily="34" charset="0"/>
              <a:buChar char="•"/>
            </a:pPr>
            <a:endParaRPr lang="en-US" altLang="zh-CN" sz="1000" dirty="0"/>
          </a:p>
          <a:p>
            <a:pPr marL="0" indent="0">
              <a:buFont typeface="Arial" panose="020B0604020202020204" pitchFamily="34" charset="0"/>
              <a:buNone/>
            </a:pPr>
            <a:r>
              <a:rPr lang="en-US" altLang="zh-CN" sz="1000" dirty="0"/>
              <a:t>Scene 2: use 2.4G wireless connection or external wired connected router for screen projection</a:t>
            </a:r>
          </a:p>
          <a:p>
            <a:pPr marL="171450" indent="-171450">
              <a:buFont typeface="Arial" panose="020B0604020202020204" pitchFamily="34" charset="0"/>
              <a:buChar char="•"/>
            </a:pPr>
            <a:r>
              <a:rPr lang="en-US" altLang="zh-CN" sz="1000" dirty="0"/>
              <a:t>Please connect your Android phone or computer and the receiving device to the same router.</a:t>
            </a:r>
          </a:p>
          <a:p>
            <a:pPr marL="171450" indent="-171450">
              <a:buFont typeface="Arial" panose="020B0604020202020204" pitchFamily="34" charset="0"/>
              <a:buChar char="•"/>
            </a:pPr>
            <a:r>
              <a:rPr lang="en-US" altLang="zh-CN" sz="1000" dirty="0"/>
              <a:t>When use computer or Android mobile phone for screen projection, refer to the guide of the screen sharing system to download the screen-sharing apllication</a:t>
            </a:r>
          </a:p>
          <a:p>
            <a:pPr marL="171450" indent="-171450">
              <a:buFont typeface="Arial" panose="020B0604020202020204" pitchFamily="34" charset="0"/>
              <a:buChar char="•"/>
            </a:pPr>
            <a:r>
              <a:rPr lang="en-US" altLang="zh-CN" sz="1000" dirty="0"/>
              <a:t>Select the current touch screen's hotspot to make a smooth multi-screen projection </a:t>
            </a:r>
          </a:p>
        </p:txBody>
      </p:sp>
      <p:sp>
        <p:nvSpPr>
          <p:cNvPr id="2" name="文本框 1"/>
          <p:cNvSpPr txBox="1"/>
          <p:nvPr/>
        </p:nvSpPr>
        <p:spPr>
          <a:xfrm>
            <a:off x="125730" y="351155"/>
            <a:ext cx="6651625" cy="27559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altLang="zh-CN" sz="1200" b="1" dirty="0">
                <a:solidFill>
                  <a:schemeClr val="bg1"/>
                </a:solidFill>
                <a:latin typeface="微软雅黑" panose="020B0503020204020204" charset="-122"/>
                <a:ea typeface="微软雅黑" panose="020B0503020204020204" charset="-122"/>
              </a:rPr>
              <a:t>Advantage Functions  </a:t>
            </a:r>
          </a:p>
        </p:txBody>
      </p:sp>
      <p:sp>
        <p:nvSpPr>
          <p:cNvPr id="7" name="文本框 6"/>
          <p:cNvSpPr txBox="1"/>
          <p:nvPr/>
        </p:nvSpPr>
        <p:spPr>
          <a:xfrm>
            <a:off x="125730" y="4313555"/>
            <a:ext cx="3371215" cy="2553335"/>
          </a:xfrm>
          <a:prstGeom prst="rect">
            <a:avLst/>
          </a:prstGeom>
          <a:noFill/>
        </p:spPr>
        <p:txBody>
          <a:bodyPr wrap="square" rtlCol="0">
            <a:spAutoFit/>
          </a:bodyPr>
          <a:lstStyle/>
          <a:p>
            <a:r>
              <a:rPr lang="en-US" altLang="zh-CN" sz="1000" b="1" dirty="0">
                <a:solidFill>
                  <a:schemeClr val="accent1"/>
                </a:solidFill>
                <a:latin typeface="微软雅黑" panose="020B0503020204020204" charset="-122"/>
                <a:ea typeface="微软雅黑" panose="020B0503020204020204" charset="-122"/>
              </a:rPr>
              <a:t>Video Conferencing System (Optional) </a:t>
            </a:r>
            <a:endParaRPr lang="en-US" altLang="zh-CN" sz="1000" dirty="0"/>
          </a:p>
          <a:p>
            <a:pPr marL="0" indent="0">
              <a:buFont typeface="Wingdings" panose="05000000000000000000" pitchFamily="2" charset="2"/>
              <a:buNone/>
            </a:pPr>
            <a:endParaRPr lang="en-US" altLang="zh-CN" sz="1000" dirty="0"/>
          </a:p>
          <a:p>
            <a:pPr marL="171450" indent="-171450">
              <a:buFont typeface="Arial" panose="020B0604020202020204" pitchFamily="34" charset="0"/>
              <a:buChar char="•"/>
            </a:pPr>
            <a:r>
              <a:rPr lang="en-US" altLang="zh-CN" sz="1000" dirty="0"/>
              <a:t>Remote-distance teleconferencing software</a:t>
            </a:r>
          </a:p>
          <a:p>
            <a:pPr marL="171450" indent="-171450">
              <a:buFont typeface="Arial" panose="020B0604020202020204" pitchFamily="34" charset="0"/>
              <a:buChar char="•"/>
            </a:pPr>
            <a:r>
              <a:rPr lang="en-US" altLang="zh-CN" sz="1000" dirty="0"/>
              <a:t>Cloud conference service</a:t>
            </a:r>
          </a:p>
          <a:p>
            <a:pPr marL="171450" indent="-171450">
              <a:buFont typeface="Arial" panose="020B0604020202020204" pitchFamily="34" charset="0"/>
              <a:buChar char="•"/>
            </a:pPr>
            <a:r>
              <a:rPr lang="en-US" altLang="zh-CN" sz="1000" dirty="0"/>
              <a:t>Site to site, multi-parties online video meeting system </a:t>
            </a:r>
          </a:p>
          <a:p>
            <a:pPr marL="171450" indent="-171450">
              <a:buFont typeface="Arial" panose="020B0604020202020204" pitchFamily="34" charset="0"/>
              <a:buChar char="•"/>
            </a:pPr>
            <a:r>
              <a:rPr lang="en-US" altLang="zh-CN" sz="1000" dirty="0"/>
              <a:t>Suggested to use a broadband network with an uplink speed &gt;100kb/s for starting the online video meeting</a:t>
            </a:r>
          </a:p>
          <a:p>
            <a:pPr marL="171450" indent="-171450">
              <a:buFont typeface="Arial" panose="020B0604020202020204" pitchFamily="34" charset="0"/>
              <a:buChar char="•"/>
            </a:pPr>
            <a:r>
              <a:rPr lang="en-US" altLang="zh-CN" sz="1000" dirty="0"/>
              <a:t>Configured with an high-definition FHD camera(optional), enable a more delicated and smooth video to conduce  </a:t>
            </a:r>
          </a:p>
          <a:p>
            <a:pPr marL="171450" indent="-171450">
              <a:buFont typeface="Arial" panose="020B0604020202020204" pitchFamily="34" charset="0"/>
              <a:buChar char="•"/>
            </a:pPr>
            <a:r>
              <a:rPr lang="en-US" altLang="zh-CN" sz="1000" dirty="0"/>
              <a:t>Video conference camera needs to be purchased separately</a:t>
            </a:r>
          </a:p>
          <a:p>
            <a:pPr marL="171450" indent="-171450">
              <a:buFont typeface="Arial" panose="020B0604020202020204" pitchFamily="34" charset="0"/>
              <a:buChar char="•"/>
            </a:pPr>
            <a:r>
              <a:rPr lang="en-US" altLang="zh-CN" sz="1000" dirty="0"/>
              <a:t>Video conference multi-parties online meeting call need to pay relevant call fees according to the operator's standard</a:t>
            </a:r>
          </a:p>
        </p:txBody>
      </p:sp>
      <p:sp>
        <p:nvSpPr>
          <p:cNvPr id="8" name="文本框 7"/>
          <p:cNvSpPr txBox="1"/>
          <p:nvPr/>
        </p:nvSpPr>
        <p:spPr>
          <a:xfrm>
            <a:off x="3496945" y="6741160"/>
            <a:ext cx="3371215" cy="1630045"/>
          </a:xfrm>
          <a:prstGeom prst="rect">
            <a:avLst/>
          </a:prstGeom>
          <a:noFill/>
        </p:spPr>
        <p:txBody>
          <a:bodyPr wrap="square" rtlCol="0">
            <a:spAutoFit/>
          </a:bodyPr>
          <a:lstStyle/>
          <a:p>
            <a:r>
              <a:rPr lang="en-US" altLang="zh-CN" sz="1000" b="1" dirty="0">
                <a:solidFill>
                  <a:schemeClr val="accent1"/>
                </a:solidFill>
                <a:latin typeface="微软雅黑" panose="020B0503020204020204" charset="-122"/>
                <a:ea typeface="微软雅黑" panose="020B0503020204020204" charset="-122"/>
              </a:rPr>
              <a:t>Simple and Convenient Operation </a:t>
            </a:r>
            <a:endParaRPr lang="en-US" altLang="zh-CN" sz="1000" dirty="0"/>
          </a:p>
          <a:p>
            <a:pPr marL="0" indent="0">
              <a:buFont typeface="Wingdings" panose="05000000000000000000" pitchFamily="2" charset="2"/>
              <a:buNone/>
            </a:pPr>
            <a:endParaRPr lang="en-US" altLang="zh-CN" sz="1000" dirty="0"/>
          </a:p>
          <a:p>
            <a:pPr marL="171450" indent="-171450">
              <a:buFont typeface="Arial" panose="020B0604020202020204" pitchFamily="34" charset="0"/>
              <a:buChar char="•"/>
            </a:pPr>
            <a:r>
              <a:rPr lang="en-US" altLang="zh-CN" sz="1000" dirty="0"/>
              <a:t>Annotations can be made in any interface; Annotations can be saved on the page at PPT mode.</a:t>
            </a:r>
          </a:p>
          <a:p>
            <a:pPr marL="171450" indent="-171450">
              <a:buFont typeface="Arial" panose="020B0604020202020204" pitchFamily="34" charset="0"/>
              <a:buChar char="•"/>
            </a:pPr>
            <a:r>
              <a:rPr lang="en-US" altLang="zh-CN" sz="1000" dirty="0"/>
              <a:t>Spotlight and other small tools in the Annotation software can assist meeting  presentation and demonstration</a:t>
            </a:r>
          </a:p>
          <a:p>
            <a:pPr marL="171450" indent="-171450">
              <a:buFont typeface="Arial" panose="020B0604020202020204" pitchFamily="34" charset="0"/>
              <a:buChar char="•"/>
            </a:pPr>
            <a:r>
              <a:rPr lang="en-US" altLang="zh-CN" sz="1000" dirty="0"/>
              <a:t>Meeting records can be easily and conveniently shared by scanning QR code or email,this will make meeting records sharing fast and convenient    </a:t>
            </a:r>
          </a:p>
        </p:txBody>
      </p:sp>
      <p:pic>
        <p:nvPicPr>
          <p:cNvPr id="4" name="图片 3" descr="QQ图片20190221103806"/>
          <p:cNvPicPr>
            <a:picLocks noChangeAspect="1"/>
          </p:cNvPicPr>
          <p:nvPr/>
        </p:nvPicPr>
        <p:blipFill>
          <a:blip r:embed="rId3"/>
          <a:stretch>
            <a:fillRect/>
          </a:stretch>
        </p:blipFill>
        <p:spPr>
          <a:xfrm>
            <a:off x="287020" y="1226820"/>
            <a:ext cx="3048000" cy="1859280"/>
          </a:xfrm>
          <a:prstGeom prst="rect">
            <a:avLst/>
          </a:prstGeom>
        </p:spPr>
      </p:pic>
      <p:pic>
        <p:nvPicPr>
          <p:cNvPr id="9" name="图片 8" descr="QQ图片20190221103815"/>
          <p:cNvPicPr>
            <a:picLocks noChangeAspect="1"/>
          </p:cNvPicPr>
          <p:nvPr/>
        </p:nvPicPr>
        <p:blipFill>
          <a:blip r:embed="rId4"/>
          <a:stretch>
            <a:fillRect/>
          </a:stretch>
        </p:blipFill>
        <p:spPr>
          <a:xfrm>
            <a:off x="3658235" y="4687570"/>
            <a:ext cx="3048000" cy="1679575"/>
          </a:xfrm>
          <a:prstGeom prst="rect">
            <a:avLst/>
          </a:prstGeom>
        </p:spPr>
      </p:pic>
      <p:pic>
        <p:nvPicPr>
          <p:cNvPr id="10" name="图片 9" descr="QQ图片20190221103833"/>
          <p:cNvPicPr>
            <a:picLocks noChangeAspect="1"/>
          </p:cNvPicPr>
          <p:nvPr/>
        </p:nvPicPr>
        <p:blipFill>
          <a:blip r:embed="rId5"/>
          <a:stretch>
            <a:fillRect/>
          </a:stretch>
        </p:blipFill>
        <p:spPr>
          <a:xfrm>
            <a:off x="287020" y="7146290"/>
            <a:ext cx="3119755" cy="208153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矩形 12"/>
          <p:cNvSpPr/>
          <p:nvPr/>
        </p:nvSpPr>
        <p:spPr>
          <a:xfrm>
            <a:off x="0" y="9694477"/>
            <a:ext cx="6903085" cy="22098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文本框 42"/>
          <p:cNvSpPr txBox="1"/>
          <p:nvPr/>
        </p:nvSpPr>
        <p:spPr>
          <a:xfrm>
            <a:off x="163194" y="155893"/>
            <a:ext cx="6532245" cy="27559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altLang="zh-CN" sz="1200" b="1" dirty="0">
                <a:solidFill>
                  <a:schemeClr val="bg1"/>
                </a:solidFill>
                <a:latin typeface="微软雅黑" panose="020B0503020204020204" charset="-122"/>
                <a:ea typeface="微软雅黑" panose="020B0503020204020204" charset="-122"/>
              </a:rPr>
              <a:t>Specification </a:t>
            </a:r>
          </a:p>
        </p:txBody>
      </p:sp>
      <p:graphicFrame>
        <p:nvGraphicFramePr>
          <p:cNvPr id="14" name="表格 13"/>
          <p:cNvGraphicFramePr/>
          <p:nvPr>
            <p:custDataLst>
              <p:tags r:id="rId1"/>
            </p:custDataLst>
            <p:extLst>
              <p:ext uri="{D42A27DB-BD31-4B8C-83A1-F6EECF244321}">
                <p14:modId xmlns:p14="http://schemas.microsoft.com/office/powerpoint/2010/main" val="3133363986"/>
              </p:ext>
            </p:extLst>
          </p:nvPr>
        </p:nvGraphicFramePr>
        <p:xfrm>
          <a:off x="260350" y="650871"/>
          <a:ext cx="6248402" cy="5968679"/>
        </p:xfrm>
        <a:graphic>
          <a:graphicData uri="http://schemas.openxmlformats.org/drawingml/2006/table">
            <a:tbl>
              <a:tblPr firstRow="1" bandRow="1">
                <a:tableStyleId>{BDBED569-4797-4DF1-A0F4-6AAB3CD982D8}</a:tableStyleId>
              </a:tblPr>
              <a:tblGrid>
                <a:gridCol w="1207770">
                  <a:extLst>
                    <a:ext uri="{9D8B030D-6E8A-4147-A177-3AD203B41FA5}">
                      <a16:colId xmlns:a16="http://schemas.microsoft.com/office/drawing/2014/main" val="20000"/>
                    </a:ext>
                  </a:extLst>
                </a:gridCol>
                <a:gridCol w="1445895">
                  <a:extLst>
                    <a:ext uri="{9D8B030D-6E8A-4147-A177-3AD203B41FA5}">
                      <a16:colId xmlns:a16="http://schemas.microsoft.com/office/drawing/2014/main" val="20001"/>
                    </a:ext>
                  </a:extLst>
                </a:gridCol>
                <a:gridCol w="955041">
                  <a:extLst>
                    <a:ext uri="{9D8B030D-6E8A-4147-A177-3AD203B41FA5}">
                      <a16:colId xmlns:a16="http://schemas.microsoft.com/office/drawing/2014/main" val="20002"/>
                    </a:ext>
                  </a:extLst>
                </a:gridCol>
                <a:gridCol w="766445">
                  <a:extLst>
                    <a:ext uri="{9D8B030D-6E8A-4147-A177-3AD203B41FA5}">
                      <a16:colId xmlns:a16="http://schemas.microsoft.com/office/drawing/2014/main" val="20003"/>
                    </a:ext>
                  </a:extLst>
                </a:gridCol>
                <a:gridCol w="1873251">
                  <a:extLst>
                    <a:ext uri="{9D8B030D-6E8A-4147-A177-3AD203B41FA5}">
                      <a16:colId xmlns:a16="http://schemas.microsoft.com/office/drawing/2014/main" val="20004"/>
                    </a:ext>
                  </a:extLst>
                </a:gridCol>
              </a:tblGrid>
              <a:tr h="137160">
                <a:tc>
                  <a:txBody>
                    <a:bodyPr/>
                    <a:lstStyle/>
                    <a:p>
                      <a:pPr indent="0">
                        <a:buNone/>
                      </a:pPr>
                      <a:r>
                        <a:rPr lang="en-US" altLang="zh-CN" sz="900" dirty="0"/>
                        <a:t>Model</a:t>
                      </a:r>
                    </a:p>
                  </a:txBody>
                  <a:tcPr marL="68580" marR="68580" marT="0" marB="0">
                    <a:solidFill>
                      <a:srgbClr val="4BACC6"/>
                    </a:solidFill>
                  </a:tcPr>
                </a:tc>
                <a:tc>
                  <a:txBody>
                    <a:bodyPr/>
                    <a:lstStyle/>
                    <a:p>
                      <a:pPr marL="0" algn="l" defTabSz="914400" rtl="0" eaLnBrk="1" latinLnBrk="0" hangingPunct="1">
                        <a:buClrTx/>
                        <a:buSzTx/>
                        <a:buFontTx/>
                        <a:buNone/>
                      </a:pPr>
                      <a:r>
                        <a:rPr lang="en-US" altLang="zh-CN" sz="900" dirty="0" smtClean="0">
                          <a:sym typeface="+mn-ea"/>
                        </a:rPr>
                        <a:t>NCTS-TMA65</a:t>
                      </a:r>
                      <a:endParaRPr lang="en-US" altLang="zh-CN" sz="900" kern="1200" dirty="0"/>
                    </a:p>
                  </a:txBody>
                  <a:tcPr marL="68580" marR="68580" marT="0" marB="0">
                    <a:solidFill>
                      <a:srgbClr val="4BACC6"/>
                    </a:solidFill>
                  </a:tcPr>
                </a:tc>
                <a:tc>
                  <a:txBody>
                    <a:bodyPr/>
                    <a:lstStyle/>
                    <a:p>
                      <a:pPr marL="0" algn="l" defTabSz="914400" rtl="0" eaLnBrk="1" latinLnBrk="0" hangingPunct="1">
                        <a:buClrTx/>
                        <a:buSzTx/>
                        <a:buFontTx/>
                        <a:buNone/>
                      </a:pPr>
                      <a:r>
                        <a:rPr lang="en-US" altLang="zh-CN" sz="900" dirty="0" smtClean="0">
                          <a:sym typeface="+mn-ea"/>
                        </a:rPr>
                        <a:t>NCTS-TMA75</a:t>
                      </a:r>
                      <a:endParaRPr lang="en-US" altLang="zh-CN" sz="900" kern="1200" dirty="0"/>
                    </a:p>
                  </a:txBody>
                  <a:tcPr marL="68580" marR="68580" marT="0" marB="0">
                    <a:solidFill>
                      <a:srgbClr val="4BACC6"/>
                    </a:solidFill>
                  </a:tcPr>
                </a:tc>
                <a:tc>
                  <a:txBody>
                    <a:bodyPr/>
                    <a:lstStyle/>
                    <a:p>
                      <a:pPr marL="0" indent="0" algn="l" defTabSz="914400" rtl="0" eaLnBrk="1" latinLnBrk="0" hangingPunct="1">
                        <a:buNone/>
                      </a:pPr>
                      <a:endParaRPr lang="en-US" altLang="zh-CN" sz="900" b="0" kern="1200" dirty="0">
                        <a:solidFill>
                          <a:srgbClr val="585858"/>
                        </a:solidFill>
                        <a:latin typeface="微软雅黑" panose="020B0503020204020204" charset="-122"/>
                        <a:ea typeface="微软雅黑" panose="020B0503020204020204" charset="-122"/>
                        <a:cs typeface="微软雅黑" panose="020B0503020204020204" charset="-122"/>
                      </a:endParaRPr>
                    </a:p>
                  </a:txBody>
                  <a:tcPr marL="68580" marR="68580" marT="0" marB="0">
                    <a:solidFill>
                      <a:srgbClr val="4BACC6"/>
                    </a:solidFill>
                  </a:tcPr>
                </a:tc>
                <a:tc>
                  <a:txBody>
                    <a:bodyPr/>
                    <a:lstStyle/>
                    <a:p>
                      <a:pPr marL="0" algn="l" defTabSz="914400" rtl="0" eaLnBrk="1" latinLnBrk="0" hangingPunct="1">
                        <a:buClrTx/>
                        <a:buSzTx/>
                        <a:buFontTx/>
                        <a:buNone/>
                      </a:pPr>
                      <a:r>
                        <a:rPr lang="en-US" altLang="zh-CN" sz="900" dirty="0" smtClean="0">
                          <a:sym typeface="+mn-ea"/>
                        </a:rPr>
                        <a:t>NCTS-TMA86</a:t>
                      </a:r>
                      <a:endParaRPr lang="en-US" altLang="zh-CN" sz="900" kern="1200" dirty="0"/>
                    </a:p>
                  </a:txBody>
                  <a:tcPr marL="68580" marR="68580" marT="0" marB="0">
                    <a:solidFill>
                      <a:srgbClr val="4BACC6"/>
                    </a:solidFill>
                  </a:tcPr>
                </a:tc>
                <a:extLst>
                  <a:ext uri="{0D108BD9-81ED-4DB2-BD59-A6C34878D82A}">
                    <a16:rowId xmlns:a16="http://schemas.microsoft.com/office/drawing/2014/main" val="10000"/>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900" kern="1200" dirty="0">
                          <a:solidFill>
                            <a:schemeClr val="tx1"/>
                          </a:solidFill>
                          <a:latin typeface="+mn-lt"/>
                          <a:ea typeface="+mn-ea"/>
                          <a:cs typeface="+mn-cs"/>
                        </a:rPr>
                        <a:t>Dispaly Backlight </a:t>
                      </a:r>
                    </a:p>
                  </a:txBody>
                  <a:tcPr marL="68580" marR="68580" marT="0" marB="0"/>
                </a:tc>
                <a:tc gridSpan="4">
                  <a:txBody>
                    <a:bodyPr/>
                    <a:lstStyle/>
                    <a:p>
                      <a:pPr marL="0" indent="0" algn="ctr" defTabSz="914400" rtl="0" eaLnBrk="1" latinLnBrk="0" hangingPunct="1">
                        <a:buNone/>
                      </a:pPr>
                      <a:r>
                        <a:rPr lang="en-US" altLang="zh-CN" sz="900" kern="1200" dirty="0">
                          <a:solidFill>
                            <a:schemeClr val="tx1"/>
                          </a:solidFill>
                          <a:latin typeface="+mn-lt"/>
                          <a:ea typeface="+mn-ea"/>
                          <a:cs typeface="+mn-cs"/>
                        </a:rPr>
                        <a:t>D-LED Backlight  </a:t>
                      </a:r>
                    </a:p>
                  </a:txBody>
                  <a:tcPr marL="68580" marR="68580" marT="0" marB="0"/>
                </a:tc>
                <a:tc hMerge="1">
                  <a:txBody>
                    <a:bodyPr/>
                    <a:lstStyle/>
                    <a:p>
                      <a:endParaRPr lang="en-US"/>
                    </a:p>
                  </a:txBody>
                  <a:tcPr marL="68580" marR="68580" marT="0" marB="0"/>
                </a:tc>
                <a:tc hMerge="1">
                  <a:txBody>
                    <a:bodyPr/>
                    <a:lstStyle/>
                    <a:p>
                      <a:endParaRPr lang="en-US"/>
                    </a:p>
                  </a:txBody>
                  <a:tcPr marL="68580" marR="68580" marT="0" marB="0"/>
                </a:tc>
                <a:tc hMerge="1">
                  <a:txBody>
                    <a:bodyPr/>
                    <a:lstStyle/>
                    <a:p>
                      <a:endParaRPr lang="en-US"/>
                    </a:p>
                  </a:txBody>
                  <a:tcPr marL="68580" marR="68580" marT="0" marB="0"/>
                </a:tc>
                <a:extLst>
                  <a:ext uri="{0D108BD9-81ED-4DB2-BD59-A6C34878D82A}">
                    <a16:rowId xmlns:a16="http://schemas.microsoft.com/office/drawing/2014/main" val="10001"/>
                  </a:ext>
                </a:extLst>
              </a:tr>
              <a:tr h="154481">
                <a:tc>
                  <a:txBody>
                    <a:bodyPr/>
                    <a:lstStyle/>
                    <a:p>
                      <a:pPr indent="0">
                        <a:buNone/>
                      </a:pPr>
                      <a:r>
                        <a:rPr lang="en-US" altLang="zh-CN" sz="900" dirty="0"/>
                        <a:t>Resolution </a:t>
                      </a:r>
                      <a:endParaRPr lang="en-US" altLang="zh-CN" sz="900" b="0" dirty="0"/>
                    </a:p>
                  </a:txBody>
                  <a:tcPr marL="68580" marR="68580" marT="0" marB="0"/>
                </a:tc>
                <a:tc>
                  <a:txBody>
                    <a:bodyPr/>
                    <a:lstStyle/>
                    <a:p>
                      <a:pPr indent="0">
                        <a:buNone/>
                      </a:pPr>
                      <a:r>
                        <a:rPr lang="en-US" altLang="zh-CN" sz="900" dirty="0"/>
                        <a:t>3840*2160</a:t>
                      </a:r>
                    </a:p>
                  </a:txBody>
                  <a:tcPr marL="68580" marR="68580" marT="0" marB="0"/>
                </a:tc>
                <a:tc gridSpan="2">
                  <a:txBody>
                    <a:bodyPr/>
                    <a:lstStyle/>
                    <a:p>
                      <a:pPr indent="0">
                        <a:buNone/>
                      </a:pPr>
                      <a:r>
                        <a:rPr lang="en-US" altLang="zh-CN" sz="900" dirty="0"/>
                        <a:t>3840*2160</a:t>
                      </a:r>
                    </a:p>
                  </a:txBody>
                  <a:tcPr marL="68580" marR="68580" marT="0" marB="0"/>
                </a:tc>
                <a:tc hMerge="1">
                  <a:txBody>
                    <a:bodyPr/>
                    <a:lstStyle/>
                    <a:p>
                      <a:endParaRPr lang="en-US"/>
                    </a:p>
                  </a:txBody>
                  <a:tcPr marL="68580" marR="68580" marT="0" marB="0"/>
                </a:tc>
                <a:tc>
                  <a:txBody>
                    <a:bodyPr/>
                    <a:lstStyle/>
                    <a:p>
                      <a:pPr indent="0">
                        <a:buNone/>
                      </a:pPr>
                      <a:r>
                        <a:rPr lang="en-US" altLang="zh-CN" sz="900" b="0" dirty="0"/>
                        <a:t>3840*2160</a:t>
                      </a:r>
                    </a:p>
                  </a:txBody>
                  <a:tcPr marL="68580" marR="68580" marT="0" marB="0"/>
                </a:tc>
                <a:extLst>
                  <a:ext uri="{0D108BD9-81ED-4DB2-BD59-A6C34878D82A}">
                    <a16:rowId xmlns:a16="http://schemas.microsoft.com/office/drawing/2014/main" val="10002"/>
                  </a:ext>
                </a:extLst>
              </a:tr>
              <a:tr h="154940">
                <a:tc>
                  <a:txBody>
                    <a:bodyPr/>
                    <a:lstStyle/>
                    <a:p>
                      <a:pPr marL="0" indent="0" algn="l" defTabSz="914400" rtl="0" eaLnBrk="1" latinLnBrk="0" hangingPunct="1">
                        <a:buNone/>
                      </a:pPr>
                      <a:r>
                        <a:rPr lang="en-US" altLang="zh-CN" sz="900" kern="1200" dirty="0">
                          <a:solidFill>
                            <a:schemeClr val="tx1"/>
                          </a:solidFill>
                          <a:latin typeface="+mn-lt"/>
                          <a:ea typeface="+mn-ea"/>
                          <a:cs typeface="+mn-cs"/>
                        </a:rPr>
                        <a:t>Brightness </a:t>
                      </a:r>
                    </a:p>
                  </a:txBody>
                  <a:tcPr marL="68580" marR="68580" marT="0" marB="0"/>
                </a:tc>
                <a:tc>
                  <a:txBody>
                    <a:bodyPr/>
                    <a:lstStyle/>
                    <a:p>
                      <a:pPr marL="0" indent="0" algn="l" defTabSz="914400" rtl="0" eaLnBrk="1" latinLnBrk="0" hangingPunct="1">
                        <a:buNone/>
                      </a:pPr>
                      <a:r>
                        <a:rPr lang="en-US" altLang="zh-CN" sz="900" dirty="0">
                          <a:solidFill>
                            <a:schemeClr val="tx1"/>
                          </a:solidFill>
                          <a:latin typeface="Calibri" panose="020F0502020204030204" pitchFamily="34" charset="0"/>
                          <a:ea typeface="宋体" panose="02010600030101010101" pitchFamily="2" charset="-122"/>
                        </a:rPr>
                        <a:t>350 cd/㎡</a:t>
                      </a:r>
                      <a:endParaRPr lang="en-US" altLang="zh-CN" sz="900" kern="1200" dirty="0">
                        <a:solidFill>
                          <a:schemeClr val="tx1"/>
                        </a:solidFill>
                        <a:latin typeface="+mn-lt"/>
                        <a:ea typeface="+mn-ea"/>
                        <a:cs typeface="+mn-cs"/>
                      </a:endParaRPr>
                    </a:p>
                  </a:txBody>
                  <a:tcPr marL="68580" marR="68580" marT="0" marB="0"/>
                </a:tc>
                <a:tc gridSpan="2">
                  <a:txBody>
                    <a:bodyPr/>
                    <a:lstStyle/>
                    <a:p>
                      <a:pPr marL="0" indent="0" algn="l" defTabSz="914400" rtl="0" eaLnBrk="1" latinLnBrk="0" hangingPunct="1">
                        <a:buNone/>
                      </a:pPr>
                      <a:r>
                        <a:rPr lang="en-US" altLang="zh-CN" sz="900" kern="1200" dirty="0">
                          <a:solidFill>
                            <a:schemeClr val="tx1"/>
                          </a:solidFill>
                          <a:latin typeface="+mn-lt"/>
                          <a:ea typeface="+mn-ea"/>
                          <a:cs typeface="+mn-cs"/>
                        </a:rPr>
                        <a:t>350 cd/㎡</a:t>
                      </a:r>
                    </a:p>
                  </a:txBody>
                  <a:tcPr marL="68580" marR="68580" marT="0" marB="0"/>
                </a:tc>
                <a:tc hMerge="1">
                  <a:txBody>
                    <a:bodyPr/>
                    <a:lstStyle/>
                    <a:p>
                      <a:endParaRPr lang="en-US"/>
                    </a:p>
                  </a:txBody>
                  <a:tcPr marL="68580" marR="68580" marT="0" marB="0"/>
                </a:tc>
                <a:tc>
                  <a:txBody>
                    <a:bodyPr/>
                    <a:lstStyle/>
                    <a:p>
                      <a:pPr marL="0" indent="0" algn="l" defTabSz="914400" rtl="0" eaLnBrk="1" latinLnBrk="0" hangingPunct="1">
                        <a:buNone/>
                      </a:pPr>
                      <a:r>
                        <a:rPr lang="en-US" altLang="zh-CN" sz="900" kern="1200" dirty="0">
                          <a:solidFill>
                            <a:schemeClr val="tx1"/>
                          </a:solidFill>
                          <a:latin typeface="+mn-lt"/>
                          <a:ea typeface="+mn-ea"/>
                          <a:cs typeface="+mn-cs"/>
                        </a:rPr>
                        <a:t>350 cd/㎡</a:t>
                      </a:r>
                    </a:p>
                  </a:txBody>
                  <a:tcPr marL="68580" marR="68580" marT="0" marB="0"/>
                </a:tc>
                <a:extLst>
                  <a:ext uri="{0D108BD9-81ED-4DB2-BD59-A6C34878D82A}">
                    <a16:rowId xmlns:a16="http://schemas.microsoft.com/office/drawing/2014/main" val="10003"/>
                  </a:ext>
                </a:extLst>
              </a:tr>
              <a:tr h="147955">
                <a:tc>
                  <a:txBody>
                    <a:bodyPr/>
                    <a:lstStyle/>
                    <a:p>
                      <a:pPr marL="0" indent="0" algn="l" defTabSz="914400" rtl="0" eaLnBrk="1" latinLnBrk="0" hangingPunct="1">
                        <a:buNone/>
                      </a:pPr>
                      <a:r>
                        <a:rPr lang="en-US" altLang="zh-CN" sz="900" kern="1200" dirty="0">
                          <a:solidFill>
                            <a:schemeClr val="tx1"/>
                          </a:solidFill>
                          <a:latin typeface="+mn-lt"/>
                          <a:ea typeface="+mn-ea"/>
                          <a:cs typeface="+mn-cs"/>
                        </a:rPr>
                        <a:t>Contrast </a:t>
                      </a:r>
                    </a:p>
                  </a:txBody>
                  <a:tcPr marL="68580" marR="68580" marT="0" marB="0"/>
                </a:tc>
                <a:tc>
                  <a:txBody>
                    <a:bodyPr/>
                    <a:lstStyle/>
                    <a:p>
                      <a:pPr marL="0" indent="0" algn="l" defTabSz="914400" rtl="0" eaLnBrk="1" latinLnBrk="0" hangingPunct="1">
                        <a:buNone/>
                      </a:pPr>
                      <a:r>
                        <a:rPr lang="en-US" altLang="zh-CN" sz="900" dirty="0">
                          <a:solidFill>
                            <a:schemeClr val="tx1"/>
                          </a:solidFill>
                          <a:latin typeface="Calibri" panose="020F0502020204030204" pitchFamily="34" charset="0"/>
                          <a:ea typeface="宋体" panose="02010600030101010101" pitchFamily="2" charset="-122"/>
                        </a:rPr>
                        <a:t>1200:1</a:t>
                      </a:r>
                      <a:endParaRPr lang="en-US" altLang="zh-CN" sz="900" kern="1200" dirty="0">
                        <a:solidFill>
                          <a:schemeClr val="tx1"/>
                        </a:solidFill>
                        <a:latin typeface="+mn-lt"/>
                        <a:ea typeface="+mn-ea"/>
                        <a:cs typeface="+mn-cs"/>
                      </a:endParaRPr>
                    </a:p>
                  </a:txBody>
                  <a:tcPr marL="68580" marR="68580" marT="0" marB="0"/>
                </a:tc>
                <a:tc gridSpan="2">
                  <a:txBody>
                    <a:bodyPr/>
                    <a:lstStyle/>
                    <a:p>
                      <a:pPr marL="0" indent="0" algn="l" defTabSz="914400" rtl="0" eaLnBrk="1" latinLnBrk="0" hangingPunct="1">
                        <a:buNone/>
                      </a:pPr>
                      <a:r>
                        <a:rPr lang="en-US" altLang="zh-CN" sz="900" kern="1200" dirty="0">
                          <a:solidFill>
                            <a:schemeClr val="tx1"/>
                          </a:solidFill>
                          <a:latin typeface="+mn-lt"/>
                          <a:ea typeface="+mn-ea"/>
                          <a:cs typeface="+mn-cs"/>
                        </a:rPr>
                        <a:t>1200:1</a:t>
                      </a:r>
                    </a:p>
                  </a:txBody>
                  <a:tcPr marL="68580" marR="68580" marT="0" marB="0"/>
                </a:tc>
                <a:tc hMerge="1">
                  <a:txBody>
                    <a:bodyPr/>
                    <a:lstStyle/>
                    <a:p>
                      <a:endParaRPr lang="en-US"/>
                    </a:p>
                  </a:txBody>
                  <a:tcPr marL="68580" marR="68580" marT="0" marB="0"/>
                </a:tc>
                <a:tc>
                  <a:txBody>
                    <a:bodyPr/>
                    <a:lstStyle/>
                    <a:p>
                      <a:pPr marL="0" indent="0" algn="l" defTabSz="914400" rtl="0" eaLnBrk="1" latinLnBrk="0" hangingPunct="1">
                        <a:buNone/>
                      </a:pPr>
                      <a:r>
                        <a:rPr lang="en-US" altLang="zh-CN" sz="900" kern="1200" dirty="0">
                          <a:solidFill>
                            <a:schemeClr val="tx1"/>
                          </a:solidFill>
                          <a:latin typeface="+mn-lt"/>
                          <a:ea typeface="+mn-ea"/>
                          <a:cs typeface="+mn-cs"/>
                        </a:rPr>
                        <a:t>1200:1</a:t>
                      </a:r>
                    </a:p>
                  </a:txBody>
                  <a:tcPr marL="68580" marR="68580" marT="0" marB="0"/>
                </a:tc>
                <a:extLst>
                  <a:ext uri="{0D108BD9-81ED-4DB2-BD59-A6C34878D82A}">
                    <a16:rowId xmlns:a16="http://schemas.microsoft.com/office/drawing/2014/main" val="10004"/>
                  </a:ext>
                </a:extLst>
              </a:tr>
              <a:tr h="154481">
                <a:tc>
                  <a:txBody>
                    <a:bodyPr/>
                    <a:lstStyle/>
                    <a:p>
                      <a:pPr marL="0" indent="0" algn="l" defTabSz="914400" rtl="0" eaLnBrk="1" latinLnBrk="0" hangingPunct="1">
                        <a:buNone/>
                      </a:pPr>
                      <a:r>
                        <a:rPr lang="en-US" altLang="zh-CN" sz="900" kern="1200" dirty="0">
                          <a:solidFill>
                            <a:schemeClr val="tx1"/>
                          </a:solidFill>
                          <a:latin typeface="+mn-lt"/>
                          <a:ea typeface="+mn-ea"/>
                          <a:cs typeface="+mn-cs"/>
                        </a:rPr>
                        <a:t>Screen Size(mm)</a:t>
                      </a:r>
                    </a:p>
                  </a:txBody>
                  <a:tcPr marL="68580" marR="68580" marT="0" marB="0"/>
                </a:tc>
                <a:tc>
                  <a:txBody>
                    <a:bodyPr/>
                    <a:lstStyle/>
                    <a:p>
                      <a:pPr marL="0" indent="0" algn="l" defTabSz="914400" rtl="0" eaLnBrk="1" latinLnBrk="0" hangingPunct="1">
                        <a:buNone/>
                      </a:pPr>
                      <a:r>
                        <a:rPr lang="en-US" altLang="zh-CN" sz="900" dirty="0">
                          <a:solidFill>
                            <a:schemeClr val="tx1"/>
                          </a:solidFill>
                          <a:latin typeface="Calibri" panose="020F0502020204030204" pitchFamily="34" charset="0"/>
                          <a:ea typeface="宋体" panose="02010600030101010101" pitchFamily="2" charset="-122"/>
                        </a:rPr>
                        <a:t>1428.5*803.5</a:t>
                      </a:r>
                      <a:endParaRPr lang="en-US" altLang="zh-CN" sz="900" kern="1200" dirty="0">
                        <a:solidFill>
                          <a:schemeClr val="tx1"/>
                        </a:solidFill>
                        <a:latin typeface="+mn-lt"/>
                        <a:ea typeface="+mn-ea"/>
                        <a:cs typeface="+mn-cs"/>
                      </a:endParaRPr>
                    </a:p>
                  </a:txBody>
                  <a:tcPr marL="68580" marR="68580" marT="0" marB="0"/>
                </a:tc>
                <a:tc gridSpan="2">
                  <a:txBody>
                    <a:bodyPr/>
                    <a:lstStyle/>
                    <a:p>
                      <a:pPr marL="0" indent="0" algn="l" defTabSz="914400" rtl="0" eaLnBrk="1" latinLnBrk="0" hangingPunct="1">
                        <a:buNone/>
                      </a:pPr>
                      <a:r>
                        <a:rPr lang="en-US" altLang="zh-CN" sz="900" kern="1200" dirty="0">
                          <a:solidFill>
                            <a:schemeClr val="tx1"/>
                          </a:solidFill>
                          <a:latin typeface="+mn-lt"/>
                          <a:ea typeface="+mn-ea"/>
                          <a:cs typeface="+mn-cs"/>
                        </a:rPr>
                        <a:t>1649.7*927.9</a:t>
                      </a:r>
                    </a:p>
                  </a:txBody>
                  <a:tcPr marL="68580" marR="68580" marT="0" marB="0"/>
                </a:tc>
                <a:tc hMerge="1">
                  <a:txBody>
                    <a:bodyPr/>
                    <a:lstStyle/>
                    <a:p>
                      <a:endParaRPr lang="en-US"/>
                    </a:p>
                  </a:txBody>
                  <a:tcPr marL="68580" marR="68580" marT="0" marB="0"/>
                </a:tc>
                <a:tc>
                  <a:txBody>
                    <a:bodyPr/>
                    <a:lstStyle/>
                    <a:p>
                      <a:pPr marL="0" indent="0" algn="l" defTabSz="914400" rtl="0" eaLnBrk="1" latinLnBrk="0" hangingPunct="1">
                        <a:buNone/>
                      </a:pPr>
                      <a:r>
                        <a:rPr lang="en-US" altLang="zh-CN" sz="900" kern="1200" dirty="0">
                          <a:solidFill>
                            <a:schemeClr val="tx1"/>
                          </a:solidFill>
                          <a:latin typeface="+mn-lt"/>
                          <a:ea typeface="+mn-ea"/>
                          <a:cs typeface="+mn-cs"/>
                        </a:rPr>
                        <a:t>1895.04*1065.96</a:t>
                      </a:r>
                    </a:p>
                  </a:txBody>
                  <a:tcPr marL="68580" marR="68580" marT="0" marB="0"/>
                </a:tc>
                <a:extLst>
                  <a:ext uri="{0D108BD9-81ED-4DB2-BD59-A6C34878D82A}">
                    <a16:rowId xmlns:a16="http://schemas.microsoft.com/office/drawing/2014/main" val="10005"/>
                  </a:ext>
                </a:extLst>
              </a:tr>
              <a:tr h="154305">
                <a:tc>
                  <a:txBody>
                    <a:bodyPr/>
                    <a:lstStyle/>
                    <a:p>
                      <a:pPr marL="0" indent="0" algn="l" defTabSz="914400" rtl="0" eaLnBrk="1" latinLnBrk="0" hangingPunct="1">
                        <a:buNone/>
                      </a:pPr>
                      <a:r>
                        <a:rPr lang="en-US" altLang="zh-CN" sz="900" kern="1200" dirty="0">
                          <a:solidFill>
                            <a:schemeClr val="tx1"/>
                          </a:solidFill>
                          <a:latin typeface="+mn-lt"/>
                          <a:ea typeface="+mn-ea"/>
                          <a:cs typeface="+mn-cs"/>
                        </a:rPr>
                        <a:t>Aspect Ratio  </a:t>
                      </a:r>
                    </a:p>
                  </a:txBody>
                  <a:tcPr marL="68580" marR="68580" marT="0" marB="0"/>
                </a:tc>
                <a:tc gridSpan="4">
                  <a:txBody>
                    <a:bodyPr/>
                    <a:lstStyle/>
                    <a:p>
                      <a:pPr marL="0" indent="0" algn="ctr" defTabSz="914400" rtl="0" eaLnBrk="1" latinLnBrk="0" hangingPunct="1">
                        <a:buNone/>
                      </a:pPr>
                      <a:r>
                        <a:rPr lang="en-US" altLang="zh-CN" sz="900" kern="1200" dirty="0">
                          <a:solidFill>
                            <a:schemeClr val="tx1"/>
                          </a:solidFill>
                          <a:latin typeface="+mn-lt"/>
                          <a:ea typeface="+mn-ea"/>
                          <a:cs typeface="+mn-cs"/>
                        </a:rPr>
                        <a:t>16:9</a:t>
                      </a:r>
                    </a:p>
                  </a:txBody>
                  <a:tcPr marL="68580" marR="68580" marT="0" marB="0"/>
                </a:tc>
                <a:tc hMerge="1">
                  <a:txBody>
                    <a:bodyPr/>
                    <a:lstStyle/>
                    <a:p>
                      <a:endParaRPr lang="en-US"/>
                    </a:p>
                  </a:txBody>
                  <a:tcPr marL="68580" marR="68580" marT="0" marB="0"/>
                </a:tc>
                <a:tc hMerge="1">
                  <a:txBody>
                    <a:bodyPr/>
                    <a:lstStyle/>
                    <a:p>
                      <a:endParaRPr lang="en-US"/>
                    </a:p>
                  </a:txBody>
                  <a:tcPr marL="68580" marR="68580" marT="0" marB="0"/>
                </a:tc>
                <a:tc hMerge="1">
                  <a:txBody>
                    <a:bodyPr/>
                    <a:lstStyle/>
                    <a:p>
                      <a:endParaRPr lang="en-US"/>
                    </a:p>
                  </a:txBody>
                  <a:tcPr marL="68580" marR="68580" marT="0" marB="0"/>
                </a:tc>
                <a:extLst>
                  <a:ext uri="{0D108BD9-81ED-4DB2-BD59-A6C34878D82A}">
                    <a16:rowId xmlns:a16="http://schemas.microsoft.com/office/drawing/2014/main" val="10006"/>
                  </a:ext>
                </a:extLst>
              </a:tr>
              <a:tr h="0">
                <a:tc>
                  <a:txBody>
                    <a:bodyPr/>
                    <a:lstStyle/>
                    <a:p>
                      <a:pPr marL="0" indent="0" algn="l" defTabSz="914400" rtl="0" eaLnBrk="1" latinLnBrk="0" hangingPunct="1">
                        <a:buNone/>
                      </a:pPr>
                      <a:r>
                        <a:rPr lang="en-US" altLang="zh-CN" sz="900" kern="1200" dirty="0">
                          <a:solidFill>
                            <a:schemeClr val="tx1"/>
                          </a:solidFill>
                          <a:latin typeface="+mn-lt"/>
                          <a:ea typeface="+mn-ea"/>
                          <a:cs typeface="+mn-cs"/>
                        </a:rPr>
                        <a:t>View Angle </a:t>
                      </a:r>
                    </a:p>
                  </a:txBody>
                  <a:tcPr marL="68580" marR="68580" marT="0" marB="0"/>
                </a:tc>
                <a:tc gridSpan="4">
                  <a:txBody>
                    <a:bodyPr/>
                    <a:lstStyle/>
                    <a:p>
                      <a:pPr marL="0" indent="0" algn="ctr" defTabSz="914400" rtl="0" eaLnBrk="1" latinLnBrk="0" hangingPunct="1">
                        <a:buNone/>
                      </a:pPr>
                      <a:r>
                        <a:rPr lang="en-US" altLang="zh-CN" sz="900" kern="1200" dirty="0">
                          <a:solidFill>
                            <a:schemeClr val="tx1"/>
                          </a:solidFill>
                          <a:latin typeface="+mn-lt"/>
                          <a:ea typeface="+mn-ea"/>
                          <a:cs typeface="+mn-cs"/>
                        </a:rPr>
                        <a:t>178°</a:t>
                      </a:r>
                    </a:p>
                  </a:txBody>
                  <a:tcPr marL="68580" marR="68580" marT="0" marB="0"/>
                </a:tc>
                <a:tc hMerge="1">
                  <a:txBody>
                    <a:bodyPr/>
                    <a:lstStyle/>
                    <a:p>
                      <a:endParaRPr lang="en-US"/>
                    </a:p>
                  </a:txBody>
                  <a:tcPr marL="68580" marR="68580" marT="0" marB="0"/>
                </a:tc>
                <a:tc hMerge="1">
                  <a:txBody>
                    <a:bodyPr/>
                    <a:lstStyle/>
                    <a:p>
                      <a:endParaRPr lang="en-US"/>
                    </a:p>
                  </a:txBody>
                  <a:tcPr marL="68580" marR="68580" marT="0" marB="0"/>
                </a:tc>
                <a:tc hMerge="1">
                  <a:txBody>
                    <a:bodyPr/>
                    <a:lstStyle/>
                    <a:p>
                      <a:endParaRPr lang="en-US"/>
                    </a:p>
                  </a:txBody>
                  <a:tcPr marL="68580" marR="68580" marT="0" marB="0"/>
                </a:tc>
                <a:extLst>
                  <a:ext uri="{0D108BD9-81ED-4DB2-BD59-A6C34878D82A}">
                    <a16:rowId xmlns:a16="http://schemas.microsoft.com/office/drawing/2014/main" val="10007"/>
                  </a:ext>
                </a:extLst>
              </a:tr>
              <a:tr h="0">
                <a:tc>
                  <a:txBody>
                    <a:bodyPr/>
                    <a:lstStyle/>
                    <a:p>
                      <a:pPr marL="0" indent="0" algn="l" defTabSz="914400" rtl="0" eaLnBrk="1" latinLnBrk="0" hangingPunct="1">
                        <a:buNone/>
                      </a:pPr>
                      <a:r>
                        <a:rPr lang="en-US" altLang="zh-CN" sz="900" kern="1200" dirty="0">
                          <a:solidFill>
                            <a:schemeClr val="tx1"/>
                          </a:solidFill>
                          <a:latin typeface="+mn-lt"/>
                          <a:ea typeface="+mn-ea"/>
                          <a:cs typeface="+mn-cs"/>
                        </a:rPr>
                        <a:t>Screen Mode </a:t>
                      </a:r>
                    </a:p>
                  </a:txBody>
                  <a:tcPr marL="68580" marR="68580" marT="0" marB="0"/>
                </a:tc>
                <a:tc gridSpan="4">
                  <a:txBody>
                    <a:bodyPr/>
                    <a:lstStyle/>
                    <a:p>
                      <a:pPr marL="0" indent="0" algn="ctr" defTabSz="914400" rtl="0" eaLnBrk="1" latinLnBrk="0" hangingPunct="1">
                        <a:buNone/>
                      </a:pPr>
                      <a:r>
                        <a:rPr lang="en-US" altLang="zh-CN" sz="900" kern="1200" dirty="0">
                          <a:solidFill>
                            <a:schemeClr val="tx1"/>
                          </a:solidFill>
                          <a:latin typeface="+mn-lt"/>
                          <a:ea typeface="+mn-ea"/>
                          <a:cs typeface="+mn-cs"/>
                        </a:rPr>
                        <a:t>16:9/4:3/dot to dot/full screen</a:t>
                      </a:r>
                    </a:p>
                  </a:txBody>
                  <a:tcPr marL="68580" marR="68580" marT="0" marB="0"/>
                </a:tc>
                <a:tc hMerge="1">
                  <a:txBody>
                    <a:bodyPr/>
                    <a:lstStyle/>
                    <a:p>
                      <a:endParaRPr lang="en-US"/>
                    </a:p>
                  </a:txBody>
                  <a:tcPr marL="68580" marR="68580" marT="0" marB="0"/>
                </a:tc>
                <a:tc hMerge="1">
                  <a:txBody>
                    <a:bodyPr/>
                    <a:lstStyle/>
                    <a:p>
                      <a:endParaRPr lang="en-US"/>
                    </a:p>
                  </a:txBody>
                  <a:tcPr marL="68580" marR="68580" marT="0" marB="0"/>
                </a:tc>
                <a:tc hMerge="1">
                  <a:txBody>
                    <a:bodyPr/>
                    <a:lstStyle/>
                    <a:p>
                      <a:endParaRPr lang="en-US"/>
                    </a:p>
                  </a:txBody>
                  <a:tcPr marL="68580" marR="68580" marT="0" marB="0"/>
                </a:tc>
                <a:extLst>
                  <a:ext uri="{0D108BD9-81ED-4DB2-BD59-A6C34878D82A}">
                    <a16:rowId xmlns:a16="http://schemas.microsoft.com/office/drawing/2014/main" val="10008"/>
                  </a:ext>
                </a:extLst>
              </a:tr>
              <a:tr h="154481">
                <a:tc>
                  <a:txBody>
                    <a:bodyPr/>
                    <a:lstStyle/>
                    <a:p>
                      <a:pPr marL="0" indent="0" algn="l" defTabSz="914400" rtl="0" eaLnBrk="1" latinLnBrk="0" hangingPunct="1">
                        <a:buNone/>
                      </a:pPr>
                      <a:r>
                        <a:rPr lang="en-US" altLang="zh-CN" sz="900" kern="1200" dirty="0">
                          <a:solidFill>
                            <a:schemeClr val="tx1"/>
                          </a:solidFill>
                          <a:latin typeface="+mn-lt"/>
                          <a:ea typeface="+mn-ea"/>
                          <a:cs typeface="+mn-cs"/>
                        </a:rPr>
                        <a:t>Color Depth </a:t>
                      </a:r>
                    </a:p>
                  </a:txBody>
                  <a:tcPr marL="68580" marR="68580" marT="0" marB="0"/>
                </a:tc>
                <a:tc>
                  <a:txBody>
                    <a:bodyPr/>
                    <a:lstStyle/>
                    <a:p>
                      <a:pPr marL="0" indent="0" algn="l" defTabSz="914400" rtl="0" eaLnBrk="1" latinLnBrk="0" hangingPunct="1">
                        <a:buNone/>
                      </a:pPr>
                      <a:r>
                        <a:rPr lang="en-US" altLang="zh-CN" sz="800" dirty="0">
                          <a:sym typeface="宋体" panose="02010600030101010101" pitchFamily="2" charset="-122"/>
                        </a:rPr>
                        <a:t>10bit, 1.07Billon colors</a:t>
                      </a:r>
                      <a:endParaRPr lang="en-US" altLang="zh-CN" sz="800" kern="1200" dirty="0">
                        <a:solidFill>
                          <a:schemeClr val="tx1"/>
                        </a:solidFill>
                        <a:latin typeface="+mn-lt"/>
                        <a:ea typeface="+mn-ea"/>
                        <a:cs typeface="+mn-cs"/>
                      </a:endParaRPr>
                    </a:p>
                  </a:txBody>
                  <a:tcPr marL="68580" marR="68580" marT="0" marB="0"/>
                </a:tc>
                <a:tc gridSpan="2">
                  <a:txBody>
                    <a:bodyPr/>
                    <a:lstStyle/>
                    <a:p>
                      <a:pPr marL="0" indent="0" algn="l" defTabSz="914400" rtl="0" eaLnBrk="1" latinLnBrk="0" hangingPunct="1">
                        <a:buNone/>
                      </a:pPr>
                      <a:r>
                        <a:rPr lang="en-US" altLang="zh-CN" sz="800" dirty="0">
                          <a:sym typeface="+mn-ea"/>
                        </a:rPr>
                        <a:t>10bit, 1.07Billon colors</a:t>
                      </a:r>
                      <a:endParaRPr lang="en-US" altLang="zh-CN" sz="800" kern="1200" dirty="0">
                        <a:solidFill>
                          <a:schemeClr val="tx1"/>
                        </a:solidFill>
                        <a:latin typeface="+mn-lt"/>
                        <a:ea typeface="+mn-ea"/>
                        <a:cs typeface="+mn-cs"/>
                      </a:endParaRPr>
                    </a:p>
                  </a:txBody>
                  <a:tcPr marL="68580" marR="68580" marT="0" marB="0"/>
                </a:tc>
                <a:tc hMerge="1">
                  <a:txBody>
                    <a:bodyPr/>
                    <a:lstStyle/>
                    <a:p>
                      <a:endParaRPr lang="en-US"/>
                    </a:p>
                  </a:txBody>
                  <a:tcPr marL="68580" marR="68580" marT="0" marB="0"/>
                </a:tc>
                <a:tc>
                  <a:txBody>
                    <a:bodyPr/>
                    <a:lstStyle/>
                    <a:p>
                      <a:pPr marL="0" indent="0" algn="l" defTabSz="914400" rtl="0" eaLnBrk="1" latinLnBrk="0" hangingPunct="1">
                        <a:buNone/>
                      </a:pPr>
                      <a:r>
                        <a:rPr lang="en-US" altLang="zh-CN" sz="800" dirty="0">
                          <a:sym typeface="+mn-ea"/>
                        </a:rPr>
                        <a:t>10bit, 1.07Billon colors</a:t>
                      </a:r>
                      <a:endParaRPr lang="en-US" altLang="zh-CN" sz="800" kern="1200" dirty="0">
                        <a:solidFill>
                          <a:schemeClr val="tx1"/>
                        </a:solidFill>
                        <a:latin typeface="+mn-lt"/>
                        <a:ea typeface="+mn-ea"/>
                        <a:cs typeface="+mn-cs"/>
                      </a:endParaRPr>
                    </a:p>
                  </a:txBody>
                  <a:tcPr marL="68580" marR="68580" marT="0" marB="0"/>
                </a:tc>
                <a:extLst>
                  <a:ext uri="{0D108BD9-81ED-4DB2-BD59-A6C34878D82A}">
                    <a16:rowId xmlns:a16="http://schemas.microsoft.com/office/drawing/2014/main" val="10009"/>
                  </a:ext>
                </a:extLst>
              </a:tr>
              <a:tr h="154481">
                <a:tc>
                  <a:txBody>
                    <a:bodyPr/>
                    <a:lstStyle/>
                    <a:p>
                      <a:pPr marL="0" indent="0" algn="l" defTabSz="914400" rtl="0" eaLnBrk="1" latinLnBrk="0" hangingPunct="1">
                        <a:buNone/>
                      </a:pPr>
                      <a:r>
                        <a:rPr lang="en-US" altLang="zh-CN" sz="900" kern="1200" dirty="0">
                          <a:solidFill>
                            <a:schemeClr val="tx1"/>
                          </a:solidFill>
                          <a:latin typeface="+mn-lt"/>
                          <a:ea typeface="+mn-ea"/>
                          <a:cs typeface="+mn-cs"/>
                        </a:rPr>
                        <a:t>Panel Response Time</a:t>
                      </a:r>
                    </a:p>
                  </a:txBody>
                  <a:tcPr marL="68580" marR="68580" marT="0" marB="0"/>
                </a:tc>
                <a:tc>
                  <a:txBody>
                    <a:bodyPr/>
                    <a:lstStyle/>
                    <a:p>
                      <a:pPr marL="0" indent="0" algn="l" defTabSz="914400" rtl="0" eaLnBrk="1" latinLnBrk="0" hangingPunct="1">
                        <a:buNone/>
                      </a:pPr>
                      <a:r>
                        <a:rPr lang="en-US" altLang="zh-CN" sz="900" dirty="0">
                          <a:solidFill>
                            <a:schemeClr val="tx1"/>
                          </a:solidFill>
                          <a:latin typeface="Calibri" panose="020F0502020204030204" pitchFamily="34" charset="0"/>
                          <a:ea typeface="宋体" panose="02010600030101010101" pitchFamily="2" charset="-122"/>
                        </a:rPr>
                        <a:t>8ms</a:t>
                      </a:r>
                      <a:endParaRPr lang="en-US" altLang="zh-CN" sz="900" kern="1200" dirty="0">
                        <a:solidFill>
                          <a:schemeClr val="tx1"/>
                        </a:solidFill>
                        <a:latin typeface="+mn-lt"/>
                        <a:ea typeface="+mn-ea"/>
                        <a:cs typeface="+mn-cs"/>
                      </a:endParaRPr>
                    </a:p>
                  </a:txBody>
                  <a:tcPr marL="68580" marR="68580" marT="0" marB="0"/>
                </a:tc>
                <a:tc gridSpan="2">
                  <a:txBody>
                    <a:bodyPr/>
                    <a:lstStyle/>
                    <a:p>
                      <a:pPr marL="0" indent="0" algn="l" defTabSz="914400" rtl="0" eaLnBrk="1" latinLnBrk="0" hangingPunct="1">
                        <a:buNone/>
                      </a:pPr>
                      <a:r>
                        <a:rPr lang="en-US" altLang="zh-CN" sz="900" kern="1200" dirty="0">
                          <a:solidFill>
                            <a:schemeClr val="tx1"/>
                          </a:solidFill>
                          <a:latin typeface="+mn-lt"/>
                          <a:ea typeface="+mn-ea"/>
                          <a:cs typeface="+mn-cs"/>
                        </a:rPr>
                        <a:t>8ms </a:t>
                      </a:r>
                    </a:p>
                  </a:txBody>
                  <a:tcPr marL="68580" marR="68580" marT="0" marB="0"/>
                </a:tc>
                <a:tc hMerge="1">
                  <a:txBody>
                    <a:bodyPr/>
                    <a:lstStyle/>
                    <a:p>
                      <a:endParaRPr lang="en-US"/>
                    </a:p>
                  </a:txBody>
                  <a:tcPr marL="68580" marR="68580" marT="0" marB="0"/>
                </a:tc>
                <a:tc>
                  <a:txBody>
                    <a:bodyPr/>
                    <a:lstStyle/>
                    <a:p>
                      <a:pPr marL="0" indent="0" algn="l" defTabSz="914400" rtl="0" eaLnBrk="1" latinLnBrk="0" hangingPunct="1">
                        <a:buNone/>
                      </a:pPr>
                      <a:r>
                        <a:rPr lang="en-US" altLang="zh-CN" sz="900" kern="1200" dirty="0">
                          <a:solidFill>
                            <a:schemeClr val="tx1"/>
                          </a:solidFill>
                          <a:latin typeface="+mn-lt"/>
                          <a:ea typeface="+mn-ea"/>
                          <a:cs typeface="+mn-cs"/>
                        </a:rPr>
                        <a:t>8ms</a:t>
                      </a:r>
                    </a:p>
                  </a:txBody>
                  <a:tcPr marL="68580" marR="68580" marT="0" marB="0"/>
                </a:tc>
                <a:extLst>
                  <a:ext uri="{0D108BD9-81ED-4DB2-BD59-A6C34878D82A}">
                    <a16:rowId xmlns:a16="http://schemas.microsoft.com/office/drawing/2014/main" val="10010"/>
                  </a:ext>
                </a:extLst>
              </a:tr>
              <a:tr h="154305">
                <a:tc>
                  <a:txBody>
                    <a:bodyPr/>
                    <a:lstStyle/>
                    <a:p>
                      <a:pPr marL="0" indent="0" algn="l" defTabSz="914400" rtl="0" eaLnBrk="1" latinLnBrk="0" hangingPunct="1">
                        <a:buNone/>
                      </a:pPr>
                      <a:r>
                        <a:rPr lang="en-US" altLang="zh-CN" sz="900" kern="1200" dirty="0">
                          <a:solidFill>
                            <a:schemeClr val="tx1"/>
                          </a:solidFill>
                          <a:latin typeface="+mn-lt"/>
                          <a:ea typeface="+mn-ea"/>
                          <a:cs typeface="+mn-cs"/>
                        </a:rPr>
                        <a:t>Suport Resolution </a:t>
                      </a:r>
                    </a:p>
                  </a:txBody>
                  <a:tcPr marL="68580" marR="68580" marT="0" marB="0"/>
                </a:tc>
                <a:tc gridSpan="4">
                  <a:txBody>
                    <a:bodyPr/>
                    <a:lstStyle/>
                    <a:p>
                      <a:pPr marL="0" indent="0" algn="l" defTabSz="914400" rtl="0" eaLnBrk="1" latinLnBrk="0" hangingPunct="1">
                        <a:buNone/>
                      </a:pPr>
                      <a:r>
                        <a:rPr lang="en-US" altLang="zh-CN" sz="900" kern="1200" dirty="0">
                          <a:solidFill>
                            <a:schemeClr val="tx1"/>
                          </a:solidFill>
                          <a:latin typeface="+mn-lt"/>
                          <a:ea typeface="+mn-ea"/>
                          <a:cs typeface="+mn-cs"/>
                        </a:rPr>
                        <a:t>1280*960/1280*1024/1360*768/1440*900/1600*1200/1920*1080/3840*2160@60HZ</a:t>
                      </a:r>
                    </a:p>
                  </a:txBody>
                  <a:tcPr marL="68580" marR="68580" marT="0" marB="0"/>
                </a:tc>
                <a:tc hMerge="1">
                  <a:txBody>
                    <a:bodyPr/>
                    <a:lstStyle/>
                    <a:p>
                      <a:endParaRPr lang="en-US"/>
                    </a:p>
                  </a:txBody>
                  <a:tcPr marL="68580" marR="68580" marT="0" marB="0"/>
                </a:tc>
                <a:tc hMerge="1">
                  <a:txBody>
                    <a:bodyPr/>
                    <a:lstStyle/>
                    <a:p>
                      <a:endParaRPr lang="en-US"/>
                    </a:p>
                  </a:txBody>
                  <a:tcPr marL="68580" marR="68580" marT="0" marB="0"/>
                </a:tc>
                <a:tc hMerge="1">
                  <a:txBody>
                    <a:bodyPr/>
                    <a:lstStyle/>
                    <a:p>
                      <a:endParaRPr lang="en-US"/>
                    </a:p>
                  </a:txBody>
                  <a:tcPr marL="68580" marR="68580" marT="0" marB="0"/>
                </a:tc>
                <a:extLst>
                  <a:ext uri="{0D108BD9-81ED-4DB2-BD59-A6C34878D82A}">
                    <a16:rowId xmlns:a16="http://schemas.microsoft.com/office/drawing/2014/main" val="10011"/>
                  </a:ext>
                </a:extLst>
              </a:tr>
              <a:tr h="147955">
                <a:tc rowSpan="5">
                  <a:txBody>
                    <a:bodyPr/>
                    <a:lstStyle/>
                    <a:p>
                      <a:pPr marL="0" indent="0" algn="l" defTabSz="914400" rtl="0" eaLnBrk="1" latinLnBrk="0" hangingPunct="1">
                        <a:buNone/>
                      </a:pPr>
                      <a:endParaRPr lang="en-US" altLang="zh-CN" sz="900" kern="1200" dirty="0">
                        <a:solidFill>
                          <a:schemeClr val="tx1"/>
                        </a:solidFill>
                        <a:latin typeface="+mn-lt"/>
                        <a:ea typeface="+mn-ea"/>
                        <a:cs typeface="+mn-cs"/>
                      </a:endParaRPr>
                    </a:p>
                    <a:p>
                      <a:pPr marL="0" indent="0" algn="l" defTabSz="914400" rtl="0" eaLnBrk="1" latinLnBrk="0" hangingPunct="1">
                        <a:buNone/>
                      </a:pPr>
                      <a:endParaRPr lang="en-US" altLang="zh-CN" sz="900" kern="1200" dirty="0">
                        <a:solidFill>
                          <a:schemeClr val="tx1"/>
                        </a:solidFill>
                        <a:latin typeface="+mn-lt"/>
                        <a:ea typeface="+mn-ea"/>
                        <a:cs typeface="+mn-cs"/>
                      </a:endParaRPr>
                    </a:p>
                    <a:p>
                      <a:pPr marL="0" indent="0" algn="l" defTabSz="914400" rtl="0" eaLnBrk="1" latinLnBrk="0" hangingPunct="1">
                        <a:buNone/>
                      </a:pPr>
                      <a:r>
                        <a:rPr lang="en-US" altLang="zh-CN" sz="900" kern="1200" dirty="0">
                          <a:solidFill>
                            <a:schemeClr val="tx1"/>
                          </a:solidFill>
                          <a:latin typeface="+mn-lt"/>
                          <a:ea typeface="+mn-ea"/>
                          <a:cs typeface="+mn-cs"/>
                        </a:rPr>
                        <a:t>Android Specification </a:t>
                      </a:r>
                    </a:p>
                  </a:txBody>
                  <a:tcPr marL="68580" marR="68580" marT="0" marB="0"/>
                </a:tc>
                <a:tc gridSpan="4">
                  <a:txBody>
                    <a:bodyPr/>
                    <a:lstStyle/>
                    <a:p>
                      <a:pPr marL="0" indent="0" algn="l" defTabSz="914400" rtl="0" eaLnBrk="1" latinLnBrk="0" hangingPunct="1">
                        <a:buNone/>
                      </a:pPr>
                      <a:r>
                        <a:rPr lang="en-US" altLang="zh-CN" sz="900" kern="1200" dirty="0">
                          <a:solidFill>
                            <a:schemeClr val="tx1"/>
                          </a:solidFill>
                          <a:latin typeface="+mn-lt"/>
                          <a:ea typeface="+mn-ea"/>
                          <a:cs typeface="+mn-cs"/>
                        </a:rPr>
                        <a:t>Android 6.0</a:t>
                      </a:r>
                    </a:p>
                  </a:txBody>
                  <a:tcPr marL="68580" marR="68580" marT="0" marB="0"/>
                </a:tc>
                <a:tc hMerge="1">
                  <a:txBody>
                    <a:bodyPr/>
                    <a:lstStyle/>
                    <a:p>
                      <a:endParaRPr lang="en-US"/>
                    </a:p>
                  </a:txBody>
                  <a:tcPr marL="68580" marR="68580" marT="0" marB="0"/>
                </a:tc>
                <a:tc hMerge="1">
                  <a:txBody>
                    <a:bodyPr/>
                    <a:lstStyle/>
                    <a:p>
                      <a:endParaRPr lang="en-US"/>
                    </a:p>
                  </a:txBody>
                  <a:tcPr marL="68580" marR="68580" marT="0" marB="0"/>
                </a:tc>
                <a:tc hMerge="1">
                  <a:txBody>
                    <a:bodyPr/>
                    <a:lstStyle/>
                    <a:p>
                      <a:endParaRPr lang="en-US"/>
                    </a:p>
                  </a:txBody>
                  <a:tcPr marL="68580" marR="68580" marT="0" marB="0"/>
                </a:tc>
                <a:extLst>
                  <a:ext uri="{0D108BD9-81ED-4DB2-BD59-A6C34878D82A}">
                    <a16:rowId xmlns:a16="http://schemas.microsoft.com/office/drawing/2014/main" val="10012"/>
                  </a:ext>
                </a:extLst>
              </a:tr>
              <a:tr h="154305">
                <a:tc vMerge="1">
                  <a:txBody>
                    <a:bodyPr/>
                    <a:lstStyle/>
                    <a:p>
                      <a:endParaRPr lang="en-US"/>
                    </a:p>
                  </a:txBody>
                  <a:tcPr marL="68580" marR="68580" marT="0" marB="0"/>
                </a:tc>
                <a:tc gridSpan="4">
                  <a:txBody>
                    <a:bodyPr/>
                    <a:lstStyle/>
                    <a:p>
                      <a:pPr marL="0" indent="0" algn="l" defTabSz="914400" rtl="0" eaLnBrk="1" latinLnBrk="0" hangingPunct="1">
                        <a:buNone/>
                      </a:pPr>
                      <a:r>
                        <a:rPr lang="en-US" altLang="zh-CN" sz="900" kern="1200" dirty="0">
                          <a:solidFill>
                            <a:schemeClr val="tx1"/>
                          </a:solidFill>
                          <a:latin typeface="+mn-lt"/>
                          <a:ea typeface="+mn-ea"/>
                          <a:cs typeface="+mn-cs"/>
                        </a:rPr>
                        <a:t>CPU:Quadcore A53 64 bit,  1.5GHz dominant frequency</a:t>
                      </a:r>
                    </a:p>
                  </a:txBody>
                  <a:tcPr marL="68580" marR="68580" marT="0" marB="0"/>
                </a:tc>
                <a:tc hMerge="1">
                  <a:txBody>
                    <a:bodyPr/>
                    <a:lstStyle/>
                    <a:p>
                      <a:endParaRPr lang="en-US"/>
                    </a:p>
                  </a:txBody>
                  <a:tcPr marL="68580" marR="68580" marT="0" marB="0"/>
                </a:tc>
                <a:tc hMerge="1">
                  <a:txBody>
                    <a:bodyPr/>
                    <a:lstStyle/>
                    <a:p>
                      <a:endParaRPr lang="en-US"/>
                    </a:p>
                  </a:txBody>
                  <a:tcPr marL="68580" marR="68580" marT="0" marB="0"/>
                </a:tc>
                <a:tc hMerge="1">
                  <a:txBody>
                    <a:bodyPr/>
                    <a:lstStyle/>
                    <a:p>
                      <a:endParaRPr lang="en-US"/>
                    </a:p>
                  </a:txBody>
                  <a:tcPr marL="68580" marR="68580" marT="0" marB="0"/>
                </a:tc>
                <a:extLst>
                  <a:ext uri="{0D108BD9-81ED-4DB2-BD59-A6C34878D82A}">
                    <a16:rowId xmlns:a16="http://schemas.microsoft.com/office/drawing/2014/main" val="10013"/>
                  </a:ext>
                </a:extLst>
              </a:tr>
              <a:tr h="154305">
                <a:tc vMerge="1">
                  <a:txBody>
                    <a:bodyPr/>
                    <a:lstStyle/>
                    <a:p>
                      <a:endParaRPr lang="en-US"/>
                    </a:p>
                  </a:txBody>
                  <a:tcPr/>
                </a:tc>
                <a:tc gridSpan="4">
                  <a:txBody>
                    <a:bodyPr/>
                    <a:lstStyle/>
                    <a:p>
                      <a:pPr marL="0" indent="0" algn="l" defTabSz="914400" rtl="0" eaLnBrk="1" latinLnBrk="0" hangingPunct="1">
                        <a:buNone/>
                      </a:pPr>
                      <a:r>
                        <a:rPr lang="en-US" altLang="zh-CN" sz="900" kern="1200" dirty="0">
                          <a:solidFill>
                            <a:schemeClr val="tx1"/>
                          </a:solidFill>
                          <a:latin typeface="+mn-lt"/>
                          <a:ea typeface="+mn-ea"/>
                          <a:cs typeface="+mn-cs"/>
                        </a:rPr>
                        <a:t>GPU: Mali720MP2</a:t>
                      </a:r>
                    </a:p>
                  </a:txBody>
                  <a:tcPr marL="68580" marR="68580" marT="0" marB="0"/>
                </a:tc>
                <a:tc hMerge="1">
                  <a:txBody>
                    <a:bodyPr/>
                    <a:lstStyle/>
                    <a:p>
                      <a:endParaRPr lang="en-US"/>
                    </a:p>
                  </a:txBody>
                  <a:tcPr marL="68580" marR="68580" marT="0" marB="0"/>
                </a:tc>
                <a:tc hMerge="1">
                  <a:txBody>
                    <a:bodyPr/>
                    <a:lstStyle/>
                    <a:p>
                      <a:endParaRPr lang="en-US"/>
                    </a:p>
                  </a:txBody>
                  <a:tcPr marL="68580" marR="68580" marT="0" marB="0"/>
                </a:tc>
                <a:tc hMerge="1">
                  <a:txBody>
                    <a:bodyPr/>
                    <a:lstStyle/>
                    <a:p>
                      <a:endParaRPr lang="en-US"/>
                    </a:p>
                  </a:txBody>
                  <a:tcPr marL="68580" marR="68580" marT="0" marB="0"/>
                </a:tc>
                <a:extLst>
                  <a:ext uri="{0D108BD9-81ED-4DB2-BD59-A6C34878D82A}">
                    <a16:rowId xmlns:a16="http://schemas.microsoft.com/office/drawing/2014/main" val="10014"/>
                  </a:ext>
                </a:extLst>
              </a:tr>
              <a:tr h="147955">
                <a:tc vMerge="1">
                  <a:txBody>
                    <a:bodyPr/>
                    <a:lstStyle/>
                    <a:p>
                      <a:endParaRPr lang="en-US"/>
                    </a:p>
                  </a:txBody>
                  <a:tcPr marL="68580" marR="68580" marT="0" marB="0"/>
                </a:tc>
                <a:tc gridSpan="4">
                  <a:txBody>
                    <a:bodyPr/>
                    <a:lstStyle/>
                    <a:p>
                      <a:pPr marL="0" indent="0" algn="l" defTabSz="914400" rtl="0" eaLnBrk="1" latinLnBrk="0" hangingPunct="1">
                        <a:buNone/>
                      </a:pPr>
                      <a:r>
                        <a:rPr lang="en-US" altLang="zh-CN" sz="900" kern="1200" dirty="0">
                          <a:solidFill>
                            <a:schemeClr val="tx1"/>
                          </a:solidFill>
                          <a:latin typeface="+mn-lt"/>
                          <a:ea typeface="+mn-ea"/>
                          <a:cs typeface="+mn-cs"/>
                        </a:rPr>
                        <a:t>Ram: 2G </a:t>
                      </a:r>
                    </a:p>
                  </a:txBody>
                  <a:tcPr marL="68580" marR="68580" marT="0" marB="0"/>
                </a:tc>
                <a:tc hMerge="1">
                  <a:txBody>
                    <a:bodyPr/>
                    <a:lstStyle/>
                    <a:p>
                      <a:endParaRPr lang="en-US"/>
                    </a:p>
                  </a:txBody>
                  <a:tcPr marL="68580" marR="68580" marT="0" marB="0"/>
                </a:tc>
                <a:tc hMerge="1">
                  <a:txBody>
                    <a:bodyPr/>
                    <a:lstStyle/>
                    <a:p>
                      <a:endParaRPr lang="en-US"/>
                    </a:p>
                  </a:txBody>
                  <a:tcPr marL="68580" marR="68580" marT="0" marB="0"/>
                </a:tc>
                <a:tc hMerge="1">
                  <a:txBody>
                    <a:bodyPr/>
                    <a:lstStyle/>
                    <a:p>
                      <a:endParaRPr lang="en-US"/>
                    </a:p>
                  </a:txBody>
                  <a:tcPr marL="68580" marR="68580" marT="0" marB="0"/>
                </a:tc>
                <a:extLst>
                  <a:ext uri="{0D108BD9-81ED-4DB2-BD59-A6C34878D82A}">
                    <a16:rowId xmlns:a16="http://schemas.microsoft.com/office/drawing/2014/main" val="10015"/>
                  </a:ext>
                </a:extLst>
              </a:tr>
              <a:tr h="154305">
                <a:tc vMerge="1">
                  <a:txBody>
                    <a:bodyPr/>
                    <a:lstStyle/>
                    <a:p>
                      <a:endParaRPr lang="en-US"/>
                    </a:p>
                  </a:txBody>
                  <a:tcPr marL="68580" marR="68580" marT="0" marB="0"/>
                </a:tc>
                <a:tc gridSpan="4">
                  <a:txBody>
                    <a:bodyPr/>
                    <a:lstStyle/>
                    <a:p>
                      <a:pPr marL="0" indent="0" algn="l" defTabSz="914400" rtl="0" eaLnBrk="1" latinLnBrk="0" hangingPunct="1">
                        <a:buNone/>
                      </a:pPr>
                      <a:r>
                        <a:rPr lang="en-US" altLang="zh-CN" sz="900" kern="1200" dirty="0">
                          <a:solidFill>
                            <a:schemeClr val="tx1"/>
                          </a:solidFill>
                          <a:latin typeface="+mn-lt"/>
                          <a:ea typeface="+mn-ea"/>
                          <a:cs typeface="+mn-cs"/>
                        </a:rPr>
                        <a:t>Storage: 8G   </a:t>
                      </a:r>
                    </a:p>
                  </a:txBody>
                  <a:tcPr marL="68580" marR="68580" marT="0" marB="0"/>
                </a:tc>
                <a:tc hMerge="1">
                  <a:txBody>
                    <a:bodyPr/>
                    <a:lstStyle/>
                    <a:p>
                      <a:endParaRPr lang="en-US"/>
                    </a:p>
                  </a:txBody>
                  <a:tcPr marL="68580" marR="68580" marT="0" marB="0"/>
                </a:tc>
                <a:tc hMerge="1">
                  <a:txBody>
                    <a:bodyPr/>
                    <a:lstStyle/>
                    <a:p>
                      <a:endParaRPr lang="en-US"/>
                    </a:p>
                  </a:txBody>
                  <a:tcPr marL="68580" marR="68580" marT="0" marB="0"/>
                </a:tc>
                <a:tc hMerge="1">
                  <a:txBody>
                    <a:bodyPr/>
                    <a:lstStyle/>
                    <a:p>
                      <a:endParaRPr lang="en-US"/>
                    </a:p>
                  </a:txBody>
                  <a:tcPr marL="68580" marR="68580" marT="0" marB="0"/>
                </a:tc>
                <a:extLst>
                  <a:ext uri="{0D108BD9-81ED-4DB2-BD59-A6C34878D82A}">
                    <a16:rowId xmlns:a16="http://schemas.microsoft.com/office/drawing/2014/main" val="10016"/>
                  </a:ext>
                </a:extLst>
              </a:tr>
              <a:tr h="411480">
                <a:tc rowSpan="2">
                  <a:txBody>
                    <a:bodyPr/>
                    <a:lstStyle/>
                    <a:p>
                      <a:pPr marL="0" indent="0" algn="l" defTabSz="914400" rtl="0" eaLnBrk="1" latinLnBrk="0" hangingPunct="1">
                        <a:buNone/>
                      </a:pPr>
                      <a:r>
                        <a:rPr lang="en-US" altLang="zh-CN" sz="900" kern="1200" dirty="0">
                          <a:solidFill>
                            <a:schemeClr val="tx1"/>
                          </a:solidFill>
                          <a:latin typeface="+mn-lt"/>
                          <a:ea typeface="+mn-ea"/>
                          <a:cs typeface="+mn-cs"/>
                        </a:rPr>
                        <a:t>Input Ports </a:t>
                      </a:r>
                    </a:p>
                  </a:txBody>
                  <a:tcPr marL="68580" marR="68580" marT="0" marB="0"/>
                </a:tc>
                <a:tc gridSpan="4">
                  <a:txBody>
                    <a:bodyPr/>
                    <a:lstStyle/>
                    <a:p>
                      <a:pPr marL="0" indent="0" algn="l" defTabSz="914400" rtl="0" eaLnBrk="1" latinLnBrk="0" hangingPunct="1">
                        <a:buNone/>
                      </a:pPr>
                      <a:r>
                        <a:rPr lang="en-US" altLang="zh-CN" sz="900" kern="1200" dirty="0">
                          <a:solidFill>
                            <a:schemeClr val="tx1"/>
                          </a:solidFill>
                          <a:latin typeface="+mn-lt"/>
                          <a:ea typeface="+mn-ea"/>
                          <a:cs typeface="+mn-cs"/>
                        </a:rPr>
                        <a:t>Back: HDMI2.0*1, HDMI1.4*1(Max suppot up to 3840*2160/30Hz), VGA*1+ Audio*1,  YPBPR*1, AV-In*1, USB2.0*2, Touch USB*1, RS232*1, SD Card*1, LAN(RJ45)-In *1 , WIFI(2.4G)*1, OPS Slot*1(Max support 3840*2160/30Hz) </a:t>
                      </a:r>
                    </a:p>
                  </a:txBody>
                  <a:tcPr marL="68580" marR="68580" marT="0" marB="0"/>
                </a:tc>
                <a:tc hMerge="1">
                  <a:txBody>
                    <a:bodyPr/>
                    <a:lstStyle/>
                    <a:p>
                      <a:endParaRPr lang="en-US"/>
                    </a:p>
                  </a:txBody>
                  <a:tcPr marL="68580" marR="68580" marT="0" marB="0"/>
                </a:tc>
                <a:tc hMerge="1">
                  <a:txBody>
                    <a:bodyPr/>
                    <a:lstStyle/>
                    <a:p>
                      <a:endParaRPr lang="en-US"/>
                    </a:p>
                  </a:txBody>
                  <a:tcPr marL="68580" marR="68580" marT="0" marB="0"/>
                </a:tc>
                <a:tc hMerge="1">
                  <a:txBody>
                    <a:bodyPr/>
                    <a:lstStyle/>
                    <a:p>
                      <a:endParaRPr lang="en-US"/>
                    </a:p>
                  </a:txBody>
                  <a:tcPr marL="68580" marR="68580" marT="0" marB="0"/>
                </a:tc>
                <a:extLst>
                  <a:ext uri="{0D108BD9-81ED-4DB2-BD59-A6C34878D82A}">
                    <a16:rowId xmlns:a16="http://schemas.microsoft.com/office/drawing/2014/main" val="10017"/>
                  </a:ext>
                </a:extLst>
              </a:tr>
              <a:tr h="147955">
                <a:tc vMerge="1">
                  <a:txBody>
                    <a:bodyPr/>
                    <a:lstStyle/>
                    <a:p>
                      <a:endParaRPr lang="en-US"/>
                    </a:p>
                  </a:txBody>
                  <a:tcPr marL="68580" marR="68580" marT="0" marB="0"/>
                </a:tc>
                <a:tc gridSpan="4">
                  <a:txBody>
                    <a:bodyPr/>
                    <a:lstStyle/>
                    <a:p>
                      <a:pPr marL="0" indent="0" algn="l" defTabSz="914400" rtl="0" eaLnBrk="1" latinLnBrk="0" hangingPunct="1">
                        <a:buNone/>
                      </a:pPr>
                      <a:r>
                        <a:rPr lang="en-US" altLang="zh-CN" sz="900" kern="1200" dirty="0">
                          <a:solidFill>
                            <a:schemeClr val="tx1"/>
                          </a:solidFill>
                          <a:latin typeface="+mn-lt"/>
                          <a:ea typeface="+mn-ea"/>
                          <a:cs typeface="+mn-cs"/>
                        </a:rPr>
                        <a:t>Front: USB2.0*3 (support both PC and Android) , HDMI1.4*1, Touch USB*1</a:t>
                      </a:r>
                    </a:p>
                  </a:txBody>
                  <a:tcPr marL="68580" marR="68580" marT="0" marB="0"/>
                </a:tc>
                <a:tc hMerge="1">
                  <a:txBody>
                    <a:bodyPr/>
                    <a:lstStyle/>
                    <a:p>
                      <a:endParaRPr lang="en-US"/>
                    </a:p>
                  </a:txBody>
                  <a:tcPr marL="68580" marR="68580" marT="0" marB="0"/>
                </a:tc>
                <a:tc hMerge="1">
                  <a:txBody>
                    <a:bodyPr/>
                    <a:lstStyle/>
                    <a:p>
                      <a:endParaRPr lang="en-US"/>
                    </a:p>
                  </a:txBody>
                  <a:tcPr marL="68580" marR="68580" marT="0" marB="0"/>
                </a:tc>
                <a:tc hMerge="1">
                  <a:txBody>
                    <a:bodyPr/>
                    <a:lstStyle/>
                    <a:p>
                      <a:endParaRPr lang="en-US"/>
                    </a:p>
                  </a:txBody>
                  <a:tcPr marL="68580" marR="68580" marT="0" marB="0"/>
                </a:tc>
                <a:extLst>
                  <a:ext uri="{0D108BD9-81ED-4DB2-BD59-A6C34878D82A}">
                    <a16:rowId xmlns:a16="http://schemas.microsoft.com/office/drawing/2014/main" val="10018"/>
                  </a:ext>
                </a:extLst>
              </a:tr>
              <a:tr h="154305">
                <a:tc>
                  <a:txBody>
                    <a:bodyPr/>
                    <a:lstStyle/>
                    <a:p>
                      <a:pPr marL="0" indent="0" algn="l" defTabSz="914400" rtl="0" eaLnBrk="1" latinLnBrk="0" hangingPunct="1">
                        <a:buNone/>
                      </a:pPr>
                      <a:r>
                        <a:rPr lang="en-US" altLang="zh-CN" sz="900" kern="1200" dirty="0">
                          <a:solidFill>
                            <a:schemeClr val="tx1"/>
                          </a:solidFill>
                          <a:latin typeface="+mn-lt"/>
                          <a:ea typeface="+mn-ea"/>
                          <a:cs typeface="+mn-cs"/>
                        </a:rPr>
                        <a:t>Output Ports </a:t>
                      </a:r>
                    </a:p>
                  </a:txBody>
                  <a:tcPr marL="68580" marR="68580" marT="0" marB="0"/>
                </a:tc>
                <a:tc gridSpan="4">
                  <a:txBody>
                    <a:bodyPr/>
                    <a:lstStyle/>
                    <a:p>
                      <a:pPr marL="0" indent="0" algn="l" defTabSz="914400" rtl="0" eaLnBrk="1" latinLnBrk="0" hangingPunct="1">
                        <a:buNone/>
                      </a:pPr>
                      <a:r>
                        <a:rPr lang="en-US" altLang="zh-CN" sz="900" kern="1200" dirty="0">
                          <a:solidFill>
                            <a:schemeClr val="tx1"/>
                          </a:solidFill>
                          <a:latin typeface="+mn-lt"/>
                          <a:ea typeface="+mn-ea"/>
                          <a:cs typeface="+mn-cs"/>
                        </a:rPr>
                        <a:t>SPDIF*1, Earphone*1, AV-Out*1, </a:t>
                      </a:r>
                      <a:r>
                        <a:rPr lang="en-US" altLang="zh-CN" sz="900" dirty="0">
                          <a:sym typeface="+mn-ea"/>
                        </a:rPr>
                        <a:t>LAN(RJ45)-Out *1</a:t>
                      </a:r>
                      <a:endParaRPr lang="en-US" altLang="zh-CN" sz="900" kern="1200" dirty="0">
                        <a:solidFill>
                          <a:schemeClr val="tx1"/>
                        </a:solidFill>
                        <a:latin typeface="+mn-lt"/>
                        <a:ea typeface="+mn-ea"/>
                        <a:cs typeface="+mn-cs"/>
                      </a:endParaRPr>
                    </a:p>
                  </a:txBody>
                  <a:tcPr marL="68580" marR="68580" marT="0" marB="0"/>
                </a:tc>
                <a:tc hMerge="1">
                  <a:txBody>
                    <a:bodyPr/>
                    <a:lstStyle/>
                    <a:p>
                      <a:endParaRPr lang="en-US"/>
                    </a:p>
                  </a:txBody>
                  <a:tcPr marL="68580" marR="68580" marT="0" marB="0"/>
                </a:tc>
                <a:tc hMerge="1">
                  <a:txBody>
                    <a:bodyPr/>
                    <a:lstStyle/>
                    <a:p>
                      <a:endParaRPr lang="en-US"/>
                    </a:p>
                  </a:txBody>
                  <a:tcPr marL="68580" marR="68580" marT="0" marB="0"/>
                </a:tc>
                <a:tc hMerge="1">
                  <a:txBody>
                    <a:bodyPr/>
                    <a:lstStyle/>
                    <a:p>
                      <a:endParaRPr lang="en-US"/>
                    </a:p>
                  </a:txBody>
                  <a:tcPr marL="68580" marR="68580" marT="0" marB="0"/>
                </a:tc>
                <a:extLst>
                  <a:ext uri="{0D108BD9-81ED-4DB2-BD59-A6C34878D82A}">
                    <a16:rowId xmlns:a16="http://schemas.microsoft.com/office/drawing/2014/main" val="10019"/>
                  </a:ext>
                </a:extLst>
              </a:tr>
              <a:tr h="154481">
                <a:tc>
                  <a:txBody>
                    <a:bodyPr/>
                    <a:lstStyle/>
                    <a:p>
                      <a:pPr marL="0" indent="0" algn="l" defTabSz="914400" rtl="0" eaLnBrk="1" latinLnBrk="0" hangingPunct="1">
                        <a:buNone/>
                      </a:pPr>
                      <a:r>
                        <a:rPr lang="en-US" altLang="zh-CN" sz="900" kern="1200" dirty="0">
                          <a:solidFill>
                            <a:schemeClr val="tx1"/>
                          </a:solidFill>
                          <a:latin typeface="+mn-lt"/>
                          <a:ea typeface="+mn-ea"/>
                          <a:cs typeface="+mn-cs"/>
                        </a:rPr>
                        <a:t>Front Button </a:t>
                      </a:r>
                    </a:p>
                  </a:txBody>
                  <a:tcPr marL="68580" marR="68580" marT="0" marB="0"/>
                </a:tc>
                <a:tc gridSpan="4">
                  <a:txBody>
                    <a:bodyPr/>
                    <a:lstStyle/>
                    <a:p>
                      <a:pPr marL="0" indent="0" algn="l" defTabSz="914400" rtl="0" eaLnBrk="1" latinLnBrk="0" hangingPunct="1">
                        <a:buNone/>
                      </a:pPr>
                      <a:r>
                        <a:rPr lang="en-US" altLang="zh-CN" sz="900" kern="1200" dirty="0">
                          <a:solidFill>
                            <a:schemeClr val="tx1"/>
                          </a:solidFill>
                          <a:latin typeface="+mn-lt"/>
                          <a:ea typeface="+mn-ea"/>
                          <a:cs typeface="+mn-cs"/>
                        </a:rPr>
                        <a:t>POWER、SOURCE、MENU、VOL+、VOL-、CH+、CH-、PC、ES、ENTER、HOME</a:t>
                      </a:r>
                    </a:p>
                  </a:txBody>
                  <a:tcPr marL="68580" marR="68580" marT="0" marB="0"/>
                </a:tc>
                <a:tc hMerge="1">
                  <a:txBody>
                    <a:bodyPr/>
                    <a:lstStyle/>
                    <a:p>
                      <a:endParaRPr lang="en-US"/>
                    </a:p>
                  </a:txBody>
                  <a:tcPr marL="68580" marR="68580" marT="0" marB="0"/>
                </a:tc>
                <a:tc hMerge="1">
                  <a:txBody>
                    <a:bodyPr/>
                    <a:lstStyle/>
                    <a:p>
                      <a:endParaRPr lang="en-US"/>
                    </a:p>
                  </a:txBody>
                  <a:tcPr marL="68580" marR="68580" marT="0" marB="0"/>
                </a:tc>
                <a:tc hMerge="1">
                  <a:txBody>
                    <a:bodyPr/>
                    <a:lstStyle/>
                    <a:p>
                      <a:endParaRPr lang="en-US"/>
                    </a:p>
                  </a:txBody>
                  <a:tcPr marL="68580" marR="68580" marT="0" marB="0"/>
                </a:tc>
                <a:extLst>
                  <a:ext uri="{0D108BD9-81ED-4DB2-BD59-A6C34878D82A}">
                    <a16:rowId xmlns:a16="http://schemas.microsoft.com/office/drawing/2014/main" val="10020"/>
                  </a:ext>
                </a:extLst>
              </a:tr>
              <a:tr h="154940">
                <a:tc>
                  <a:txBody>
                    <a:bodyPr/>
                    <a:lstStyle/>
                    <a:p>
                      <a:pPr marL="0" indent="0" algn="l" defTabSz="914400" rtl="0" eaLnBrk="1" latinLnBrk="0" hangingPunct="1">
                        <a:buNone/>
                      </a:pPr>
                      <a:r>
                        <a:rPr lang="en-US" altLang="zh-CN" sz="900" kern="1200" dirty="0">
                          <a:solidFill>
                            <a:schemeClr val="tx1"/>
                          </a:solidFill>
                          <a:latin typeface="+mn-lt"/>
                          <a:ea typeface="+mn-ea"/>
                          <a:cs typeface="+mn-cs"/>
                        </a:rPr>
                        <a:t>Voltage </a:t>
                      </a:r>
                    </a:p>
                  </a:txBody>
                  <a:tcPr marL="68580" marR="68580" marT="0" marB="0"/>
                </a:tc>
                <a:tc gridSpan="4">
                  <a:txBody>
                    <a:bodyPr/>
                    <a:lstStyle/>
                    <a:p>
                      <a:pPr marL="0" indent="0" algn="l" defTabSz="914400" rtl="0" eaLnBrk="1" latinLnBrk="0" hangingPunct="1">
                        <a:buNone/>
                      </a:pPr>
                      <a:r>
                        <a:rPr lang="en-US" altLang="zh-CN" sz="900" kern="1200" dirty="0">
                          <a:solidFill>
                            <a:schemeClr val="tx1"/>
                          </a:solidFill>
                          <a:latin typeface="+mn-lt"/>
                          <a:ea typeface="+mn-ea"/>
                          <a:cs typeface="+mn-cs"/>
                        </a:rPr>
                        <a:t>AC(100～240)V-50/60HZ</a:t>
                      </a:r>
                    </a:p>
                  </a:txBody>
                  <a:tcPr marL="68580" marR="68580" marT="0" marB="0"/>
                </a:tc>
                <a:tc hMerge="1">
                  <a:txBody>
                    <a:bodyPr/>
                    <a:lstStyle/>
                    <a:p>
                      <a:endParaRPr lang="en-US"/>
                    </a:p>
                  </a:txBody>
                  <a:tcPr marL="68580" marR="68580" marT="0" marB="0"/>
                </a:tc>
                <a:tc hMerge="1">
                  <a:txBody>
                    <a:bodyPr/>
                    <a:lstStyle/>
                    <a:p>
                      <a:endParaRPr lang="en-US"/>
                    </a:p>
                  </a:txBody>
                  <a:tcPr marL="68580" marR="68580" marT="0" marB="0"/>
                </a:tc>
                <a:tc hMerge="1">
                  <a:txBody>
                    <a:bodyPr/>
                    <a:lstStyle/>
                    <a:p>
                      <a:endParaRPr lang="en-US"/>
                    </a:p>
                  </a:txBody>
                  <a:tcPr marL="68580" marR="68580" marT="0" marB="0"/>
                </a:tc>
                <a:extLst>
                  <a:ext uri="{0D108BD9-81ED-4DB2-BD59-A6C34878D82A}">
                    <a16:rowId xmlns:a16="http://schemas.microsoft.com/office/drawing/2014/main" val="10021"/>
                  </a:ext>
                </a:extLst>
              </a:tr>
              <a:tr h="154305">
                <a:tc rowSpan="2">
                  <a:txBody>
                    <a:bodyPr/>
                    <a:lstStyle/>
                    <a:p>
                      <a:pPr marL="0" indent="0" algn="l" defTabSz="914400" rtl="0" eaLnBrk="1" latinLnBrk="0" hangingPunct="1">
                        <a:buNone/>
                      </a:pPr>
                      <a:r>
                        <a:rPr lang="en-US" altLang="zh-CN" sz="900" kern="1200" dirty="0">
                          <a:solidFill>
                            <a:schemeClr val="tx1"/>
                          </a:solidFill>
                          <a:latin typeface="+mn-lt"/>
                          <a:ea typeface="+mn-ea"/>
                          <a:cs typeface="+mn-cs"/>
                        </a:rPr>
                        <a:t>Power Range </a:t>
                      </a:r>
                    </a:p>
                  </a:txBody>
                  <a:tcPr marL="68580" marR="68580" marT="0" marB="0"/>
                </a:tc>
                <a:tc>
                  <a:txBody>
                    <a:bodyPr/>
                    <a:lstStyle/>
                    <a:p>
                      <a:pPr marL="0" indent="0" algn="l" defTabSz="914400" rtl="0" eaLnBrk="1" latinLnBrk="0" hangingPunct="1">
                        <a:buNone/>
                      </a:pPr>
                      <a:r>
                        <a:rPr lang="en-US" altLang="zh-CN" sz="900" dirty="0">
                          <a:solidFill>
                            <a:schemeClr val="tx1"/>
                          </a:solidFill>
                          <a:latin typeface="Calibri" panose="020F0502020204030204" pitchFamily="34" charset="0"/>
                          <a:ea typeface="宋体" panose="02010600030101010101" pitchFamily="2" charset="-122"/>
                        </a:rPr>
                        <a:t>Standby Power&lt;1W</a:t>
                      </a:r>
                      <a:endParaRPr lang="en-US" altLang="zh-CN" sz="900" kern="1200" dirty="0">
                        <a:solidFill>
                          <a:schemeClr val="tx1"/>
                        </a:solidFill>
                        <a:latin typeface="+mn-lt"/>
                        <a:ea typeface="+mn-ea"/>
                        <a:cs typeface="+mn-cs"/>
                      </a:endParaRPr>
                    </a:p>
                  </a:txBody>
                  <a:tcPr marL="68580" marR="68580" marT="0" marB="0"/>
                </a:tc>
                <a:tc gridSpan="2">
                  <a:txBody>
                    <a:bodyPr/>
                    <a:lstStyle/>
                    <a:p>
                      <a:pPr marL="0" indent="0" algn="l" defTabSz="914400" rtl="0" eaLnBrk="1" latinLnBrk="0" hangingPunct="1">
                        <a:buNone/>
                      </a:pPr>
                      <a:r>
                        <a:rPr lang="en-US" altLang="zh-CN" sz="900" kern="1200" dirty="0">
                          <a:solidFill>
                            <a:schemeClr val="tx1"/>
                          </a:solidFill>
                          <a:latin typeface="+mn-lt"/>
                          <a:ea typeface="+mn-ea"/>
                          <a:cs typeface="+mn-cs"/>
                        </a:rPr>
                        <a:t>Standby Power&lt;1W</a:t>
                      </a:r>
                    </a:p>
                  </a:txBody>
                  <a:tcPr marL="68580" marR="68580" marT="0" marB="0"/>
                </a:tc>
                <a:tc hMerge="1">
                  <a:txBody>
                    <a:bodyPr/>
                    <a:lstStyle/>
                    <a:p>
                      <a:endParaRPr lang="en-US"/>
                    </a:p>
                  </a:txBody>
                  <a:tcPr marL="68580" marR="68580" marT="0" marB="0"/>
                </a:tc>
                <a:tc>
                  <a:txBody>
                    <a:bodyPr/>
                    <a:lstStyle/>
                    <a:p>
                      <a:pPr marL="0" indent="0" algn="l" defTabSz="914400" rtl="0" eaLnBrk="1" latinLnBrk="0" hangingPunct="1">
                        <a:buNone/>
                      </a:pPr>
                      <a:r>
                        <a:rPr lang="en-US" altLang="zh-CN" sz="900" kern="1200" dirty="0">
                          <a:solidFill>
                            <a:schemeClr val="tx1"/>
                          </a:solidFill>
                          <a:latin typeface="+mn-lt"/>
                          <a:ea typeface="+mn-ea"/>
                          <a:cs typeface="+mn-cs"/>
                        </a:rPr>
                        <a:t>Standby Power&lt;1W</a:t>
                      </a:r>
                    </a:p>
                  </a:txBody>
                  <a:tcPr marL="68580" marR="68580" marT="0" marB="0"/>
                </a:tc>
                <a:extLst>
                  <a:ext uri="{0D108BD9-81ED-4DB2-BD59-A6C34878D82A}">
                    <a16:rowId xmlns:a16="http://schemas.microsoft.com/office/drawing/2014/main" val="10022"/>
                  </a:ext>
                </a:extLst>
              </a:tr>
              <a:tr h="154481">
                <a:tc vMerge="1">
                  <a:txBody>
                    <a:bodyPr/>
                    <a:lstStyle/>
                    <a:p>
                      <a:endParaRPr lang="en-US"/>
                    </a:p>
                  </a:txBody>
                  <a:tcPr marL="68580" marR="68580" marT="0" marB="0"/>
                </a:tc>
                <a:tc>
                  <a:txBody>
                    <a:bodyPr/>
                    <a:lstStyle/>
                    <a:p>
                      <a:pPr marL="0" indent="0" algn="l" defTabSz="914400" rtl="0" eaLnBrk="1" latinLnBrk="0" hangingPunct="1">
                        <a:buNone/>
                      </a:pPr>
                      <a:r>
                        <a:rPr lang="en-US" altLang="zh-CN" sz="900" dirty="0">
                          <a:solidFill>
                            <a:schemeClr val="tx1"/>
                          </a:solidFill>
                          <a:latin typeface="Calibri" panose="020F0502020204030204" pitchFamily="34" charset="0"/>
                          <a:ea typeface="宋体" panose="02010600030101010101" pitchFamily="2" charset="-122"/>
                        </a:rPr>
                        <a:t>Rated Power&lt;230W</a:t>
                      </a:r>
                      <a:endParaRPr lang="en-US" altLang="zh-CN" sz="900" kern="1200" dirty="0">
                        <a:solidFill>
                          <a:schemeClr val="tx1"/>
                        </a:solidFill>
                        <a:latin typeface="+mn-lt"/>
                        <a:ea typeface="+mn-ea"/>
                        <a:cs typeface="+mn-cs"/>
                      </a:endParaRPr>
                    </a:p>
                  </a:txBody>
                  <a:tcPr marL="68580" marR="68580" marT="0" marB="0"/>
                </a:tc>
                <a:tc gridSpan="2">
                  <a:txBody>
                    <a:bodyPr/>
                    <a:lstStyle/>
                    <a:p>
                      <a:pPr marL="0" indent="0" algn="l" defTabSz="914400" rtl="0" eaLnBrk="1" latinLnBrk="0" hangingPunct="1">
                        <a:buNone/>
                      </a:pPr>
                      <a:r>
                        <a:rPr lang="en-US" altLang="zh-CN" sz="900" kern="1200" dirty="0">
                          <a:solidFill>
                            <a:schemeClr val="tx1"/>
                          </a:solidFill>
                          <a:latin typeface="+mn-lt"/>
                          <a:ea typeface="+mn-ea"/>
                          <a:cs typeface="+mn-cs"/>
                        </a:rPr>
                        <a:t>Rated Power&lt;350W</a:t>
                      </a:r>
                    </a:p>
                  </a:txBody>
                  <a:tcPr marL="68580" marR="68580" marT="0" marB="0"/>
                </a:tc>
                <a:tc hMerge="1">
                  <a:txBody>
                    <a:bodyPr/>
                    <a:lstStyle/>
                    <a:p>
                      <a:endParaRPr lang="en-US"/>
                    </a:p>
                  </a:txBody>
                  <a:tcPr marL="68580" marR="68580" marT="0" marB="0"/>
                </a:tc>
                <a:tc>
                  <a:txBody>
                    <a:bodyPr/>
                    <a:lstStyle/>
                    <a:p>
                      <a:pPr marL="0" indent="0" algn="l" defTabSz="914400" rtl="0" eaLnBrk="1" latinLnBrk="0" hangingPunct="1">
                        <a:buNone/>
                      </a:pPr>
                      <a:r>
                        <a:rPr lang="en-US" altLang="zh-CN" sz="900" kern="1200" dirty="0">
                          <a:solidFill>
                            <a:schemeClr val="tx1"/>
                          </a:solidFill>
                          <a:latin typeface="+mn-lt"/>
                          <a:ea typeface="+mn-ea"/>
                          <a:cs typeface="+mn-cs"/>
                        </a:rPr>
                        <a:t>Rated Power&lt;415W</a:t>
                      </a:r>
                    </a:p>
                  </a:txBody>
                  <a:tcPr marL="68580" marR="68580" marT="0" marB="0"/>
                </a:tc>
                <a:extLst>
                  <a:ext uri="{0D108BD9-81ED-4DB2-BD59-A6C34878D82A}">
                    <a16:rowId xmlns:a16="http://schemas.microsoft.com/office/drawing/2014/main" val="10023"/>
                  </a:ext>
                </a:extLst>
              </a:tr>
              <a:tr h="154940">
                <a:tc rowSpan="9">
                  <a:txBody>
                    <a:bodyPr/>
                    <a:lstStyle/>
                    <a:p>
                      <a:pPr marL="0" indent="0" algn="l" defTabSz="914400" rtl="0" eaLnBrk="1" latinLnBrk="0" hangingPunct="1">
                        <a:buNone/>
                      </a:pPr>
                      <a:endParaRPr lang="en-US" altLang="zh-CN" sz="900" kern="1200" dirty="0">
                        <a:solidFill>
                          <a:schemeClr val="tx1"/>
                        </a:solidFill>
                        <a:latin typeface="+mn-lt"/>
                        <a:ea typeface="+mn-ea"/>
                        <a:cs typeface="+mn-cs"/>
                      </a:endParaRPr>
                    </a:p>
                    <a:p>
                      <a:pPr marL="0" indent="0" algn="l" defTabSz="914400" rtl="0" eaLnBrk="1" latinLnBrk="0" hangingPunct="1">
                        <a:buNone/>
                      </a:pPr>
                      <a:endParaRPr lang="en-US" altLang="zh-CN" sz="900" kern="1200" dirty="0">
                        <a:solidFill>
                          <a:schemeClr val="tx1"/>
                        </a:solidFill>
                        <a:latin typeface="+mn-lt"/>
                        <a:ea typeface="+mn-ea"/>
                        <a:cs typeface="+mn-cs"/>
                      </a:endParaRPr>
                    </a:p>
                    <a:p>
                      <a:pPr marL="0" indent="0" algn="l" defTabSz="914400" rtl="0" eaLnBrk="1" latinLnBrk="0" hangingPunct="1">
                        <a:buNone/>
                      </a:pPr>
                      <a:endParaRPr lang="en-US" altLang="zh-CN" sz="900" kern="1200" dirty="0">
                        <a:solidFill>
                          <a:schemeClr val="tx1"/>
                        </a:solidFill>
                        <a:latin typeface="+mn-lt"/>
                        <a:ea typeface="+mn-ea"/>
                        <a:cs typeface="+mn-cs"/>
                      </a:endParaRPr>
                    </a:p>
                    <a:p>
                      <a:pPr marL="0" indent="0" algn="l" defTabSz="914400" rtl="0" eaLnBrk="1" latinLnBrk="0" hangingPunct="1">
                        <a:buNone/>
                      </a:pPr>
                      <a:endParaRPr lang="en-US" altLang="zh-CN" sz="900" kern="1200" dirty="0">
                        <a:solidFill>
                          <a:schemeClr val="tx1"/>
                        </a:solidFill>
                        <a:latin typeface="+mn-lt"/>
                        <a:ea typeface="+mn-ea"/>
                        <a:cs typeface="+mn-cs"/>
                      </a:endParaRPr>
                    </a:p>
                    <a:p>
                      <a:pPr marL="0" indent="0" algn="l" defTabSz="914400" rtl="0" eaLnBrk="1" latinLnBrk="0" hangingPunct="1">
                        <a:buNone/>
                      </a:pPr>
                      <a:r>
                        <a:rPr lang="en-US" altLang="zh-CN" sz="900" kern="1200" dirty="0">
                          <a:solidFill>
                            <a:schemeClr val="tx1"/>
                          </a:solidFill>
                          <a:latin typeface="+mn-lt"/>
                          <a:ea typeface="+mn-ea"/>
                          <a:cs typeface="+mn-cs"/>
                        </a:rPr>
                        <a:t>Touch Parameter</a:t>
                      </a:r>
                    </a:p>
                  </a:txBody>
                  <a:tcPr marL="68580" marR="68580" marT="0" marB="0"/>
                </a:tc>
                <a:tc>
                  <a:txBody>
                    <a:bodyPr/>
                    <a:lstStyle/>
                    <a:p>
                      <a:pPr marL="0" indent="0" algn="l" defTabSz="914400" rtl="0" eaLnBrk="1" latinLnBrk="0" hangingPunct="1">
                        <a:buNone/>
                      </a:pPr>
                      <a:r>
                        <a:rPr lang="en-US" altLang="zh-CN" sz="900" kern="1200" dirty="0">
                          <a:solidFill>
                            <a:schemeClr val="tx1"/>
                          </a:solidFill>
                          <a:latin typeface="+mn-lt"/>
                          <a:ea typeface="+mn-ea"/>
                          <a:cs typeface="+mn-cs"/>
                        </a:rPr>
                        <a:t>Touch Technology </a:t>
                      </a:r>
                    </a:p>
                  </a:txBody>
                  <a:tcPr marL="68580" marR="68580" marT="0" marB="0"/>
                </a:tc>
                <a:tc gridSpan="3">
                  <a:txBody>
                    <a:bodyPr/>
                    <a:lstStyle/>
                    <a:p>
                      <a:pPr marL="0" indent="0" algn="l" defTabSz="914400" rtl="0" eaLnBrk="1" latinLnBrk="0" hangingPunct="1">
                        <a:buNone/>
                      </a:pPr>
                      <a:r>
                        <a:rPr lang="en-US" altLang="zh-CN" sz="900" kern="1200" dirty="0">
                          <a:solidFill>
                            <a:schemeClr val="tx1"/>
                          </a:solidFill>
                          <a:latin typeface="+mn-lt"/>
                          <a:ea typeface="+mn-ea"/>
                          <a:cs typeface="+mn-cs"/>
                        </a:rPr>
                        <a:t>Infared Touch </a:t>
                      </a:r>
                    </a:p>
                  </a:txBody>
                  <a:tcPr marL="68580" marR="68580" marT="0" marB="0"/>
                </a:tc>
                <a:tc hMerge="1">
                  <a:txBody>
                    <a:bodyPr/>
                    <a:lstStyle/>
                    <a:p>
                      <a:endParaRPr lang="en-US"/>
                    </a:p>
                  </a:txBody>
                  <a:tcPr marL="68580" marR="68580" marT="0" marB="0"/>
                </a:tc>
                <a:tc hMerge="1">
                  <a:txBody>
                    <a:bodyPr/>
                    <a:lstStyle/>
                    <a:p>
                      <a:endParaRPr lang="en-US"/>
                    </a:p>
                  </a:txBody>
                  <a:tcPr marL="68580" marR="68580" marT="0" marB="0"/>
                </a:tc>
                <a:extLst>
                  <a:ext uri="{0D108BD9-81ED-4DB2-BD59-A6C34878D82A}">
                    <a16:rowId xmlns:a16="http://schemas.microsoft.com/office/drawing/2014/main" val="10024"/>
                  </a:ext>
                </a:extLst>
              </a:tr>
              <a:tr h="154305">
                <a:tc vMerge="1">
                  <a:txBody>
                    <a:bodyPr/>
                    <a:lstStyle/>
                    <a:p>
                      <a:endParaRPr lang="en-US"/>
                    </a:p>
                  </a:txBody>
                  <a:tcPr marL="68580" marR="68580" marT="0" marB="0"/>
                </a:tc>
                <a:tc>
                  <a:txBody>
                    <a:bodyPr/>
                    <a:lstStyle/>
                    <a:p>
                      <a:pPr marL="0" indent="0" algn="l" defTabSz="914400" rtl="0" eaLnBrk="1" latinLnBrk="0" hangingPunct="1">
                        <a:buNone/>
                      </a:pPr>
                      <a:r>
                        <a:rPr lang="en-US" altLang="zh-CN" sz="900" kern="1200" dirty="0">
                          <a:solidFill>
                            <a:schemeClr val="tx1"/>
                          </a:solidFill>
                          <a:latin typeface="+mn-lt"/>
                          <a:ea typeface="+mn-ea"/>
                          <a:cs typeface="+mn-cs"/>
                        </a:rPr>
                        <a:t>Touch Points </a:t>
                      </a:r>
                    </a:p>
                  </a:txBody>
                  <a:tcPr marL="68580" marR="68580" marT="0" marB="0"/>
                </a:tc>
                <a:tc gridSpan="3">
                  <a:txBody>
                    <a:bodyPr/>
                    <a:lstStyle/>
                    <a:p>
                      <a:pPr marL="0" indent="0" algn="l" defTabSz="914400" rtl="0" eaLnBrk="1" latinLnBrk="0" hangingPunct="1">
                        <a:buNone/>
                      </a:pPr>
                      <a:r>
                        <a:rPr lang="en-US" altLang="zh-CN" sz="900" kern="1200" dirty="0">
                          <a:solidFill>
                            <a:schemeClr val="tx1"/>
                          </a:solidFill>
                          <a:latin typeface="+mn-lt"/>
                          <a:ea typeface="+mn-ea"/>
                          <a:cs typeface="+mn-cs"/>
                        </a:rPr>
                        <a:t>10/20 touch points</a:t>
                      </a:r>
                    </a:p>
                  </a:txBody>
                  <a:tcPr marL="68580" marR="68580" marT="0" marB="0"/>
                </a:tc>
                <a:tc hMerge="1">
                  <a:txBody>
                    <a:bodyPr/>
                    <a:lstStyle/>
                    <a:p>
                      <a:endParaRPr lang="en-US"/>
                    </a:p>
                  </a:txBody>
                  <a:tcPr marL="68580" marR="68580" marT="0" marB="0"/>
                </a:tc>
                <a:tc hMerge="1">
                  <a:txBody>
                    <a:bodyPr/>
                    <a:lstStyle/>
                    <a:p>
                      <a:endParaRPr lang="en-US"/>
                    </a:p>
                  </a:txBody>
                  <a:tcPr marL="68580" marR="68580" marT="0" marB="0"/>
                </a:tc>
                <a:extLst>
                  <a:ext uri="{0D108BD9-81ED-4DB2-BD59-A6C34878D82A}">
                    <a16:rowId xmlns:a16="http://schemas.microsoft.com/office/drawing/2014/main" val="10025"/>
                  </a:ext>
                </a:extLst>
              </a:tr>
              <a:tr h="154481">
                <a:tc vMerge="1">
                  <a:txBody>
                    <a:bodyPr/>
                    <a:lstStyle/>
                    <a:p>
                      <a:endParaRPr lang="en-US"/>
                    </a:p>
                  </a:txBody>
                  <a:tcPr marL="68580" marR="68580" marT="0" marB="0"/>
                </a:tc>
                <a:tc>
                  <a:txBody>
                    <a:bodyPr/>
                    <a:lstStyle/>
                    <a:p>
                      <a:pPr marL="0" indent="0" algn="l" defTabSz="914400" rtl="0" eaLnBrk="1" latinLnBrk="0" hangingPunct="1">
                        <a:buNone/>
                      </a:pPr>
                      <a:r>
                        <a:rPr lang="en-US" altLang="zh-CN" sz="900" kern="1200" dirty="0">
                          <a:solidFill>
                            <a:schemeClr val="tx1"/>
                          </a:solidFill>
                          <a:latin typeface="+mn-lt"/>
                          <a:ea typeface="+mn-ea"/>
                          <a:cs typeface="+mn-cs"/>
                        </a:rPr>
                        <a:t>Writing Mode </a:t>
                      </a:r>
                    </a:p>
                  </a:txBody>
                  <a:tcPr marL="68580" marR="68580" marT="0" marB="0"/>
                </a:tc>
                <a:tc gridSpan="3">
                  <a:txBody>
                    <a:bodyPr/>
                    <a:lstStyle/>
                    <a:p>
                      <a:pPr marL="0" indent="0" algn="l" defTabSz="914400" rtl="0" eaLnBrk="1" latinLnBrk="0" hangingPunct="1">
                        <a:buNone/>
                      </a:pPr>
                      <a:r>
                        <a:rPr lang="en-US" altLang="zh-CN" sz="900" kern="1200" dirty="0">
                          <a:solidFill>
                            <a:schemeClr val="tx1"/>
                          </a:solidFill>
                          <a:latin typeface="+mn-lt"/>
                          <a:ea typeface="+mn-ea"/>
                          <a:cs typeface="+mn-cs"/>
                        </a:rPr>
                        <a:t>Finger or any opaque object</a:t>
                      </a:r>
                    </a:p>
                  </a:txBody>
                  <a:tcPr marL="68580" marR="68580" marT="0" marB="0"/>
                </a:tc>
                <a:tc hMerge="1">
                  <a:txBody>
                    <a:bodyPr/>
                    <a:lstStyle/>
                    <a:p>
                      <a:endParaRPr lang="en-US"/>
                    </a:p>
                  </a:txBody>
                  <a:tcPr marL="68580" marR="68580" marT="0" marB="0"/>
                </a:tc>
                <a:tc hMerge="1">
                  <a:txBody>
                    <a:bodyPr/>
                    <a:lstStyle/>
                    <a:p>
                      <a:endParaRPr lang="en-US"/>
                    </a:p>
                  </a:txBody>
                  <a:tcPr marL="68580" marR="68580" marT="0" marB="0"/>
                </a:tc>
                <a:extLst>
                  <a:ext uri="{0D108BD9-81ED-4DB2-BD59-A6C34878D82A}">
                    <a16:rowId xmlns:a16="http://schemas.microsoft.com/office/drawing/2014/main" val="10026"/>
                  </a:ext>
                </a:extLst>
              </a:tr>
              <a:tr h="154305">
                <a:tc vMerge="1">
                  <a:txBody>
                    <a:bodyPr/>
                    <a:lstStyle/>
                    <a:p>
                      <a:endParaRPr lang="en-US"/>
                    </a:p>
                  </a:txBody>
                  <a:tcPr marL="68580" marR="68580" marT="0" marB="0"/>
                </a:tc>
                <a:tc>
                  <a:txBody>
                    <a:bodyPr/>
                    <a:lstStyle/>
                    <a:p>
                      <a:pPr marL="0" indent="0" algn="l" defTabSz="914400" rtl="0" eaLnBrk="1" latinLnBrk="0" hangingPunct="1">
                        <a:buNone/>
                      </a:pPr>
                      <a:r>
                        <a:rPr lang="en-US" altLang="zh-CN" sz="900" kern="1200" dirty="0">
                          <a:solidFill>
                            <a:schemeClr val="tx1"/>
                          </a:solidFill>
                          <a:latin typeface="+mn-lt"/>
                          <a:ea typeface="+mn-ea"/>
                          <a:cs typeface="+mn-cs"/>
                        </a:rPr>
                        <a:t>Accuracy</a:t>
                      </a:r>
                    </a:p>
                  </a:txBody>
                  <a:tcPr marL="68580" marR="68580" marT="0" marB="0"/>
                </a:tc>
                <a:tc gridSpan="3">
                  <a:txBody>
                    <a:bodyPr/>
                    <a:lstStyle/>
                    <a:p>
                      <a:pPr marL="0" indent="0" algn="l" defTabSz="914400" rtl="0" eaLnBrk="1" latinLnBrk="0" hangingPunct="1">
                        <a:buNone/>
                      </a:pPr>
                      <a:r>
                        <a:rPr lang="en-US" altLang="zh-CN" sz="900" kern="1200" dirty="0">
                          <a:solidFill>
                            <a:schemeClr val="tx1"/>
                          </a:solidFill>
                          <a:latin typeface="+mn-lt"/>
                          <a:ea typeface="+mn-ea"/>
                          <a:cs typeface="+mn-cs"/>
                        </a:rPr>
                        <a:t>&lt;2mm</a:t>
                      </a:r>
                    </a:p>
                  </a:txBody>
                  <a:tcPr marL="68580" marR="68580" marT="0" marB="0"/>
                </a:tc>
                <a:tc hMerge="1">
                  <a:txBody>
                    <a:bodyPr/>
                    <a:lstStyle/>
                    <a:p>
                      <a:endParaRPr lang="en-US"/>
                    </a:p>
                  </a:txBody>
                  <a:tcPr marL="68580" marR="68580" marT="0" marB="0"/>
                </a:tc>
                <a:tc hMerge="1">
                  <a:txBody>
                    <a:bodyPr/>
                    <a:lstStyle/>
                    <a:p>
                      <a:endParaRPr lang="en-US"/>
                    </a:p>
                  </a:txBody>
                  <a:tcPr marL="68580" marR="68580" marT="0" marB="0"/>
                </a:tc>
                <a:extLst>
                  <a:ext uri="{0D108BD9-81ED-4DB2-BD59-A6C34878D82A}">
                    <a16:rowId xmlns:a16="http://schemas.microsoft.com/office/drawing/2014/main" val="10027"/>
                  </a:ext>
                </a:extLst>
              </a:tr>
              <a:tr h="154305">
                <a:tc vMerge="1">
                  <a:txBody>
                    <a:bodyPr/>
                    <a:lstStyle/>
                    <a:p>
                      <a:endParaRPr lang="en-US"/>
                    </a:p>
                  </a:txBody>
                  <a:tcPr marL="68580" marR="68580" marT="0" marB="0"/>
                </a:tc>
                <a:tc>
                  <a:txBody>
                    <a:bodyPr/>
                    <a:lstStyle/>
                    <a:p>
                      <a:pPr marL="0" indent="0" algn="l" defTabSz="914400" rtl="0" eaLnBrk="1" latinLnBrk="0" hangingPunct="1">
                        <a:buNone/>
                      </a:pPr>
                      <a:r>
                        <a:rPr lang="en-US" altLang="zh-CN" sz="900" kern="1200" dirty="0">
                          <a:solidFill>
                            <a:schemeClr val="tx1"/>
                          </a:solidFill>
                          <a:latin typeface="+mn-lt"/>
                          <a:ea typeface="+mn-ea"/>
                          <a:cs typeface="+mn-cs"/>
                        </a:rPr>
                        <a:t>Response Time</a:t>
                      </a:r>
                    </a:p>
                  </a:txBody>
                  <a:tcPr marL="68580" marR="68580" marT="0" marB="0"/>
                </a:tc>
                <a:tc gridSpan="3">
                  <a:txBody>
                    <a:bodyPr/>
                    <a:lstStyle/>
                    <a:p>
                      <a:pPr marL="0" indent="0" algn="l" defTabSz="914400" rtl="0" eaLnBrk="1" latinLnBrk="0" hangingPunct="1">
                        <a:buNone/>
                      </a:pPr>
                      <a:r>
                        <a:rPr lang="en-US" altLang="zh-CN" sz="900" kern="1200" dirty="0">
                          <a:solidFill>
                            <a:schemeClr val="tx1"/>
                          </a:solidFill>
                          <a:latin typeface="+mn-lt"/>
                          <a:ea typeface="+mn-ea"/>
                          <a:cs typeface="+mn-cs"/>
                        </a:rPr>
                        <a:t>4~8ms</a:t>
                      </a:r>
                    </a:p>
                  </a:txBody>
                  <a:tcPr marL="68580" marR="68580" marT="0" marB="0"/>
                </a:tc>
                <a:tc hMerge="1">
                  <a:txBody>
                    <a:bodyPr/>
                    <a:lstStyle/>
                    <a:p>
                      <a:endParaRPr lang="en-US"/>
                    </a:p>
                  </a:txBody>
                  <a:tcPr marL="68580" marR="68580" marT="0" marB="0"/>
                </a:tc>
                <a:tc hMerge="1">
                  <a:txBody>
                    <a:bodyPr/>
                    <a:lstStyle/>
                    <a:p>
                      <a:endParaRPr lang="en-US"/>
                    </a:p>
                  </a:txBody>
                  <a:tcPr marL="68580" marR="68580" marT="0" marB="0"/>
                </a:tc>
                <a:extLst>
                  <a:ext uri="{0D108BD9-81ED-4DB2-BD59-A6C34878D82A}">
                    <a16:rowId xmlns:a16="http://schemas.microsoft.com/office/drawing/2014/main" val="10028"/>
                  </a:ext>
                </a:extLst>
              </a:tr>
              <a:tr h="154481">
                <a:tc vMerge="1">
                  <a:txBody>
                    <a:bodyPr/>
                    <a:lstStyle/>
                    <a:p>
                      <a:endParaRPr lang="en-US"/>
                    </a:p>
                  </a:txBody>
                  <a:tcPr marL="68580" marR="68580" marT="0" marB="0"/>
                </a:tc>
                <a:tc>
                  <a:txBody>
                    <a:bodyPr/>
                    <a:lstStyle/>
                    <a:p>
                      <a:pPr marL="0" indent="0" algn="l" defTabSz="914400" rtl="0" eaLnBrk="1" latinLnBrk="0" hangingPunct="1">
                        <a:buNone/>
                      </a:pPr>
                      <a:r>
                        <a:rPr lang="en-US" altLang="zh-CN" sz="900" kern="1200" dirty="0">
                          <a:solidFill>
                            <a:schemeClr val="tx1"/>
                          </a:solidFill>
                          <a:latin typeface="+mn-lt"/>
                          <a:ea typeface="+mn-ea"/>
                          <a:cs typeface="+mn-cs"/>
                        </a:rPr>
                        <a:t>Cusor Speed </a:t>
                      </a:r>
                    </a:p>
                  </a:txBody>
                  <a:tcPr marL="68580" marR="68580" marT="0" marB="0"/>
                </a:tc>
                <a:tc gridSpan="3">
                  <a:txBody>
                    <a:bodyPr/>
                    <a:lstStyle/>
                    <a:p>
                      <a:pPr marL="0" indent="0" algn="l" defTabSz="914400" rtl="0" eaLnBrk="1" latinLnBrk="0" hangingPunct="1">
                        <a:buNone/>
                      </a:pPr>
                      <a:r>
                        <a:rPr lang="en-US" altLang="zh-CN" sz="900" kern="1200" dirty="0">
                          <a:solidFill>
                            <a:schemeClr val="tx1"/>
                          </a:solidFill>
                          <a:latin typeface="+mn-lt"/>
                          <a:ea typeface="+mn-ea"/>
                          <a:cs typeface="+mn-cs"/>
                        </a:rPr>
                        <a:t>180 dot/s </a:t>
                      </a:r>
                    </a:p>
                  </a:txBody>
                  <a:tcPr marL="68580" marR="68580" marT="0" marB="0"/>
                </a:tc>
                <a:tc hMerge="1">
                  <a:txBody>
                    <a:bodyPr/>
                    <a:lstStyle/>
                    <a:p>
                      <a:endParaRPr lang="en-US"/>
                    </a:p>
                  </a:txBody>
                  <a:tcPr marL="68580" marR="68580" marT="0" marB="0"/>
                </a:tc>
                <a:tc hMerge="1">
                  <a:txBody>
                    <a:bodyPr/>
                    <a:lstStyle/>
                    <a:p>
                      <a:endParaRPr lang="en-US"/>
                    </a:p>
                  </a:txBody>
                  <a:tcPr marL="68580" marR="68580" marT="0" marB="0"/>
                </a:tc>
                <a:extLst>
                  <a:ext uri="{0D108BD9-81ED-4DB2-BD59-A6C34878D82A}">
                    <a16:rowId xmlns:a16="http://schemas.microsoft.com/office/drawing/2014/main" val="10029"/>
                  </a:ext>
                </a:extLst>
              </a:tr>
              <a:tr h="147955">
                <a:tc vMerge="1">
                  <a:txBody>
                    <a:bodyPr/>
                    <a:lstStyle/>
                    <a:p>
                      <a:endParaRPr lang="en-US"/>
                    </a:p>
                  </a:txBody>
                  <a:tcPr marL="68580" marR="68580" marT="0" marB="0"/>
                </a:tc>
                <a:tc>
                  <a:txBody>
                    <a:bodyPr/>
                    <a:lstStyle/>
                    <a:p>
                      <a:pPr marL="0" indent="0" algn="l" defTabSz="914400" rtl="0" eaLnBrk="1" latinLnBrk="0" hangingPunct="1">
                        <a:buNone/>
                      </a:pPr>
                      <a:r>
                        <a:rPr lang="en-US" altLang="zh-CN" sz="900" kern="1200" dirty="0">
                          <a:solidFill>
                            <a:schemeClr val="tx1"/>
                          </a:solidFill>
                          <a:latin typeface="+mn-lt"/>
                          <a:ea typeface="+mn-ea"/>
                          <a:cs typeface="+mn-cs"/>
                        </a:rPr>
                        <a:t>Connection Port </a:t>
                      </a:r>
                    </a:p>
                  </a:txBody>
                  <a:tcPr marL="68580" marR="68580" marT="0" marB="0"/>
                </a:tc>
                <a:tc gridSpan="3">
                  <a:txBody>
                    <a:bodyPr/>
                    <a:lstStyle/>
                    <a:p>
                      <a:pPr marL="0" indent="0" algn="l" defTabSz="914400" rtl="0" eaLnBrk="1" latinLnBrk="0" hangingPunct="1">
                        <a:buNone/>
                      </a:pPr>
                      <a:r>
                        <a:rPr lang="en-US" altLang="zh-CN" sz="900" kern="1200" dirty="0">
                          <a:solidFill>
                            <a:schemeClr val="tx1"/>
                          </a:solidFill>
                          <a:latin typeface="+mn-lt"/>
                          <a:ea typeface="+mn-ea"/>
                          <a:cs typeface="+mn-cs"/>
                        </a:rPr>
                        <a:t>USB(full speed)</a:t>
                      </a:r>
                    </a:p>
                  </a:txBody>
                  <a:tcPr marL="68580" marR="68580" marT="0" marB="0"/>
                </a:tc>
                <a:tc hMerge="1">
                  <a:txBody>
                    <a:bodyPr/>
                    <a:lstStyle/>
                    <a:p>
                      <a:endParaRPr lang="en-US"/>
                    </a:p>
                  </a:txBody>
                  <a:tcPr marL="68580" marR="68580" marT="0" marB="0"/>
                </a:tc>
                <a:tc hMerge="1">
                  <a:txBody>
                    <a:bodyPr/>
                    <a:lstStyle/>
                    <a:p>
                      <a:endParaRPr lang="en-US"/>
                    </a:p>
                  </a:txBody>
                  <a:tcPr marL="68580" marR="68580" marT="0" marB="0"/>
                </a:tc>
                <a:extLst>
                  <a:ext uri="{0D108BD9-81ED-4DB2-BD59-A6C34878D82A}">
                    <a16:rowId xmlns:a16="http://schemas.microsoft.com/office/drawing/2014/main" val="10030"/>
                  </a:ext>
                </a:extLst>
              </a:tr>
              <a:tr h="154940">
                <a:tc vMerge="1">
                  <a:txBody>
                    <a:bodyPr/>
                    <a:lstStyle/>
                    <a:p>
                      <a:endParaRPr lang="en-US"/>
                    </a:p>
                  </a:txBody>
                  <a:tcPr marL="68580" marR="68580" marT="0" marB="0"/>
                </a:tc>
                <a:tc>
                  <a:txBody>
                    <a:bodyPr/>
                    <a:lstStyle/>
                    <a:p>
                      <a:pPr marL="0" indent="0" algn="l" defTabSz="914400" rtl="0" eaLnBrk="1" latinLnBrk="0" hangingPunct="1">
                        <a:buNone/>
                      </a:pPr>
                      <a:r>
                        <a:rPr lang="en-US" altLang="zh-CN" sz="900" kern="1200" dirty="0">
                          <a:solidFill>
                            <a:schemeClr val="tx1"/>
                          </a:solidFill>
                          <a:latin typeface="+mn-lt"/>
                          <a:ea typeface="+mn-ea"/>
                          <a:cs typeface="+mn-cs"/>
                        </a:rPr>
                        <a:t>Operating System</a:t>
                      </a:r>
                    </a:p>
                  </a:txBody>
                  <a:tcPr marL="68580" marR="68580" marT="0" marB="0"/>
                </a:tc>
                <a:tc gridSpan="3">
                  <a:txBody>
                    <a:bodyPr/>
                    <a:lstStyle/>
                    <a:p>
                      <a:pPr marL="0" indent="0" algn="l" defTabSz="914400" rtl="0" eaLnBrk="1" latinLnBrk="0" hangingPunct="1">
                        <a:buNone/>
                      </a:pPr>
                      <a:r>
                        <a:rPr lang="en-US" altLang="zh-CN" sz="900" kern="1200" dirty="0">
                          <a:solidFill>
                            <a:schemeClr val="tx1"/>
                          </a:solidFill>
                          <a:latin typeface="+mn-lt"/>
                          <a:ea typeface="+mn-ea"/>
                          <a:cs typeface="+mn-cs"/>
                        </a:rPr>
                        <a:t>Windows/Linux/Mac/Android</a:t>
                      </a:r>
                    </a:p>
                  </a:txBody>
                  <a:tcPr marL="68580" marR="68580" marT="0" marB="0"/>
                </a:tc>
                <a:tc hMerge="1">
                  <a:txBody>
                    <a:bodyPr/>
                    <a:lstStyle/>
                    <a:p>
                      <a:endParaRPr lang="en-US"/>
                    </a:p>
                  </a:txBody>
                  <a:tcPr marL="68580" marR="68580" marT="0" marB="0"/>
                </a:tc>
                <a:tc hMerge="1">
                  <a:txBody>
                    <a:bodyPr/>
                    <a:lstStyle/>
                    <a:p>
                      <a:endParaRPr lang="en-US"/>
                    </a:p>
                  </a:txBody>
                  <a:tcPr marL="68580" marR="68580" marT="0" marB="0"/>
                </a:tc>
                <a:extLst>
                  <a:ext uri="{0D108BD9-81ED-4DB2-BD59-A6C34878D82A}">
                    <a16:rowId xmlns:a16="http://schemas.microsoft.com/office/drawing/2014/main" val="10031"/>
                  </a:ext>
                </a:extLst>
              </a:tr>
              <a:tr h="154481">
                <a:tc vMerge="1">
                  <a:txBody>
                    <a:bodyPr/>
                    <a:lstStyle/>
                    <a:p>
                      <a:endParaRPr lang="en-US"/>
                    </a:p>
                  </a:txBody>
                  <a:tcPr marL="68580" marR="68580" marT="0" marB="0"/>
                </a:tc>
                <a:tc>
                  <a:txBody>
                    <a:bodyPr/>
                    <a:lstStyle/>
                    <a:p>
                      <a:pPr marL="0" indent="0" algn="l" defTabSz="914400" rtl="0" eaLnBrk="1" latinLnBrk="0" hangingPunct="1">
                        <a:buNone/>
                      </a:pPr>
                      <a:r>
                        <a:rPr lang="en-US" altLang="zh-CN" sz="900" kern="1200" dirty="0">
                          <a:solidFill>
                            <a:schemeClr val="tx1"/>
                          </a:solidFill>
                          <a:latin typeface="+mn-lt"/>
                          <a:ea typeface="+mn-ea"/>
                          <a:cs typeface="+mn-cs"/>
                        </a:rPr>
                        <a:t>Working Temperature</a:t>
                      </a:r>
                    </a:p>
                  </a:txBody>
                  <a:tcPr marL="68580" marR="68580" marT="0" marB="0"/>
                </a:tc>
                <a:tc gridSpan="3">
                  <a:txBody>
                    <a:bodyPr/>
                    <a:lstStyle/>
                    <a:p>
                      <a:pPr marL="0" indent="0" algn="l" defTabSz="914400" rtl="0" eaLnBrk="1" latinLnBrk="0" hangingPunct="1">
                        <a:buNone/>
                      </a:pPr>
                      <a:r>
                        <a:rPr lang="en-US" altLang="zh-CN" sz="900" kern="1200" dirty="0">
                          <a:solidFill>
                            <a:schemeClr val="tx1"/>
                          </a:solidFill>
                          <a:latin typeface="+mn-lt"/>
                          <a:ea typeface="+mn-ea"/>
                          <a:cs typeface="+mn-cs"/>
                        </a:rPr>
                        <a:t>0℃-40℃</a:t>
                      </a:r>
                    </a:p>
                  </a:txBody>
                  <a:tcPr marL="68580" marR="68580" marT="0" marB="0"/>
                </a:tc>
                <a:tc hMerge="1">
                  <a:txBody>
                    <a:bodyPr/>
                    <a:lstStyle/>
                    <a:p>
                      <a:endParaRPr lang="en-US"/>
                    </a:p>
                  </a:txBody>
                  <a:tcPr marL="68580" marR="68580" marT="0" marB="0"/>
                </a:tc>
                <a:tc hMerge="1">
                  <a:txBody>
                    <a:bodyPr/>
                    <a:lstStyle/>
                    <a:p>
                      <a:endParaRPr lang="en-US"/>
                    </a:p>
                  </a:txBody>
                  <a:tcPr marL="68580" marR="68580" marT="0" marB="0"/>
                </a:tc>
                <a:extLst>
                  <a:ext uri="{0D108BD9-81ED-4DB2-BD59-A6C34878D82A}">
                    <a16:rowId xmlns:a16="http://schemas.microsoft.com/office/drawing/2014/main" val="10032"/>
                  </a:ext>
                </a:extLst>
              </a:tr>
              <a:tr h="143510">
                <a:tc>
                  <a:txBody>
                    <a:bodyPr/>
                    <a:lstStyle/>
                    <a:p>
                      <a:pPr marL="0" indent="0" algn="l" defTabSz="914400" rtl="0" eaLnBrk="1" latinLnBrk="0" hangingPunct="1">
                        <a:buNone/>
                      </a:pPr>
                      <a:r>
                        <a:rPr lang="en-US" altLang="zh-CN" sz="900" kern="1200" dirty="0">
                          <a:solidFill>
                            <a:schemeClr val="tx1"/>
                          </a:solidFill>
                          <a:latin typeface="+mn-lt"/>
                          <a:ea typeface="+mn-ea"/>
                          <a:cs typeface="+mn-cs"/>
                        </a:rPr>
                        <a:t>Accessories </a:t>
                      </a:r>
                    </a:p>
                  </a:txBody>
                  <a:tcPr marL="68580" marR="68580" marT="0" marB="0"/>
                </a:tc>
                <a:tc gridSpan="4">
                  <a:txBody>
                    <a:bodyPr/>
                    <a:lstStyle/>
                    <a:p>
                      <a:pPr marL="0" indent="0" algn="l" defTabSz="914400" rtl="0" eaLnBrk="1" latinLnBrk="0" hangingPunct="1">
                        <a:buNone/>
                      </a:pPr>
                      <a:r>
                        <a:rPr lang="en-US" altLang="zh-CN" sz="900" kern="1200" dirty="0">
                          <a:solidFill>
                            <a:schemeClr val="tx1"/>
                          </a:solidFill>
                          <a:latin typeface="+mn-lt"/>
                          <a:ea typeface="+mn-ea"/>
                          <a:cs typeface="+mn-cs"/>
                        </a:rPr>
                        <a:t>Pen*2, HDMI Cable*1, Touch USB, Power Cable*1, Software CD*1, Remoter*1</a:t>
                      </a:r>
                    </a:p>
                  </a:txBody>
                  <a:tcPr marL="68580" marR="68580" marT="0" marB="0"/>
                </a:tc>
                <a:tc hMerge="1">
                  <a:txBody>
                    <a:bodyPr/>
                    <a:lstStyle/>
                    <a:p>
                      <a:endParaRPr lang="en-US"/>
                    </a:p>
                  </a:txBody>
                  <a:tcPr marL="68580" marR="68580" marT="0" marB="0"/>
                </a:tc>
                <a:tc hMerge="1">
                  <a:txBody>
                    <a:bodyPr/>
                    <a:lstStyle/>
                    <a:p>
                      <a:endParaRPr lang="en-US"/>
                    </a:p>
                  </a:txBody>
                  <a:tcPr marL="68580" marR="68580" marT="0" marB="0"/>
                </a:tc>
                <a:tc hMerge="1">
                  <a:txBody>
                    <a:bodyPr/>
                    <a:lstStyle/>
                    <a:p>
                      <a:endParaRPr lang="en-US"/>
                    </a:p>
                  </a:txBody>
                  <a:tcPr marL="68580" marR="68580" marT="0" marB="0"/>
                </a:tc>
                <a:extLst>
                  <a:ext uri="{0D108BD9-81ED-4DB2-BD59-A6C34878D82A}">
                    <a16:rowId xmlns:a16="http://schemas.microsoft.com/office/drawing/2014/main" val="10033"/>
                  </a:ext>
                </a:extLst>
              </a:tr>
              <a:tr h="137160">
                <a:tc>
                  <a:txBody>
                    <a:bodyPr/>
                    <a:lstStyle/>
                    <a:p>
                      <a:pPr marL="0" indent="0" algn="l" defTabSz="914400" rtl="0" eaLnBrk="1" latinLnBrk="0" hangingPunct="1">
                        <a:buNone/>
                      </a:pPr>
                      <a:r>
                        <a:rPr lang="en-US" altLang="zh-CN" sz="900" kern="1200" dirty="0">
                          <a:solidFill>
                            <a:schemeClr val="tx1"/>
                          </a:solidFill>
                          <a:latin typeface="+mn-lt"/>
                          <a:ea typeface="+mn-ea"/>
                          <a:cs typeface="+mn-cs"/>
                        </a:rPr>
                        <a:t>Sizes(mm)</a:t>
                      </a:r>
                    </a:p>
                  </a:txBody>
                  <a:tcPr marL="68580" marR="68580" marT="0" marB="0"/>
                </a:tc>
                <a:tc>
                  <a:txBody>
                    <a:bodyPr/>
                    <a:lstStyle/>
                    <a:p>
                      <a:pPr marL="0" indent="0" algn="l" defTabSz="914400" rtl="0" eaLnBrk="1" latinLnBrk="0" hangingPunct="1">
                        <a:buNone/>
                      </a:pPr>
                      <a:r>
                        <a:rPr lang="en-US" altLang="zh-CN" sz="900" dirty="0">
                          <a:solidFill>
                            <a:srgbClr val="0070C0"/>
                          </a:solidFill>
                          <a:latin typeface="Calibri" panose="020F0502020204030204" pitchFamily="34" charset="0"/>
                          <a:ea typeface="宋体" panose="02010600030101010101" pitchFamily="2" charset="-122"/>
                        </a:rPr>
                        <a:t>1486*924*102</a:t>
                      </a:r>
                      <a:endParaRPr lang="en-US" altLang="zh-CN" sz="900" kern="1200" dirty="0">
                        <a:solidFill>
                          <a:srgbClr val="0070C0"/>
                        </a:solidFill>
                        <a:latin typeface="+mn-lt"/>
                        <a:ea typeface="+mn-ea"/>
                        <a:cs typeface="+mn-cs"/>
                      </a:endParaRPr>
                    </a:p>
                  </a:txBody>
                  <a:tcPr marL="68580" marR="68580" marT="0" marB="0"/>
                </a:tc>
                <a:tc gridSpan="2">
                  <a:txBody>
                    <a:bodyPr/>
                    <a:lstStyle/>
                    <a:p>
                      <a:pPr marL="0" indent="0" algn="l" defTabSz="914400" rtl="0" eaLnBrk="1" latinLnBrk="0" hangingPunct="1">
                        <a:buNone/>
                      </a:pPr>
                      <a:r>
                        <a:rPr lang="en-US" altLang="zh-CN" sz="900" kern="1200" dirty="0">
                          <a:solidFill>
                            <a:srgbClr val="0070C0"/>
                          </a:solidFill>
                          <a:latin typeface="+mn-lt"/>
                          <a:ea typeface="+mn-ea"/>
                          <a:cs typeface="+mn-cs"/>
                        </a:rPr>
                        <a:t>1713*1054*105</a:t>
                      </a:r>
                    </a:p>
                  </a:txBody>
                  <a:tcPr marL="68580" marR="68580" marT="0" marB="0"/>
                </a:tc>
                <a:tc hMerge="1">
                  <a:txBody>
                    <a:bodyPr/>
                    <a:lstStyle/>
                    <a:p>
                      <a:endParaRPr lang="en-US"/>
                    </a:p>
                  </a:txBody>
                  <a:tcPr marL="68580" marR="68580" marT="0" marB="0"/>
                </a:tc>
                <a:tc>
                  <a:txBody>
                    <a:bodyPr/>
                    <a:lstStyle/>
                    <a:p>
                      <a:pPr marL="0" indent="0" algn="l" defTabSz="914400" rtl="0" eaLnBrk="1" latinLnBrk="0" hangingPunct="1">
                        <a:buNone/>
                      </a:pPr>
                      <a:r>
                        <a:rPr lang="en-US" altLang="zh-CN" sz="900" kern="1200" dirty="0">
                          <a:solidFill>
                            <a:srgbClr val="0070C0"/>
                          </a:solidFill>
                          <a:latin typeface="+mn-lt"/>
                          <a:ea typeface="+mn-ea"/>
                          <a:cs typeface="+mn-cs"/>
                        </a:rPr>
                        <a:t>1959*1193*102</a:t>
                      </a:r>
                    </a:p>
                  </a:txBody>
                  <a:tcPr marL="68580" marR="68580" marT="0" marB="0"/>
                </a:tc>
                <a:extLst>
                  <a:ext uri="{0D108BD9-81ED-4DB2-BD59-A6C34878D82A}">
                    <a16:rowId xmlns:a16="http://schemas.microsoft.com/office/drawing/2014/main" val="10034"/>
                  </a:ext>
                </a:extLst>
              </a:tr>
              <a:tr h="0">
                <a:tc>
                  <a:txBody>
                    <a:bodyPr/>
                    <a:lstStyle/>
                    <a:p>
                      <a:pPr marL="0" indent="0" algn="l" defTabSz="914400" rtl="0" eaLnBrk="1" latinLnBrk="0" hangingPunct="1">
                        <a:buNone/>
                      </a:pPr>
                      <a:r>
                        <a:rPr lang="en-US" altLang="zh-CN" sz="900" kern="1200" dirty="0">
                          <a:solidFill>
                            <a:schemeClr val="tx1"/>
                          </a:solidFill>
                          <a:latin typeface="+mn-lt"/>
                          <a:ea typeface="+mn-ea"/>
                          <a:cs typeface="+mn-cs"/>
                        </a:rPr>
                        <a:t>Net Weight </a:t>
                      </a:r>
                    </a:p>
                  </a:txBody>
                  <a:tcPr marL="68580" marR="68580" marT="0" marB="0"/>
                </a:tc>
                <a:tc>
                  <a:txBody>
                    <a:bodyPr/>
                    <a:lstStyle/>
                    <a:p>
                      <a:pPr marL="0" indent="0" algn="l" defTabSz="914400" rtl="0" eaLnBrk="1" latinLnBrk="0" hangingPunct="1">
                        <a:buNone/>
                      </a:pPr>
                      <a:r>
                        <a:rPr lang="en-US" altLang="zh-CN" sz="900" dirty="0">
                          <a:solidFill>
                            <a:srgbClr val="0070C0"/>
                          </a:solidFill>
                          <a:latin typeface="Calibri" panose="020F0502020204030204" pitchFamily="34" charset="0"/>
                          <a:ea typeface="宋体" panose="02010600030101010101" pitchFamily="2" charset="-122"/>
                        </a:rPr>
                        <a:t>37</a:t>
                      </a:r>
                      <a:endParaRPr lang="en-US" altLang="zh-CN" sz="900" kern="1200" dirty="0">
                        <a:solidFill>
                          <a:srgbClr val="0070C0"/>
                        </a:solidFill>
                        <a:latin typeface="+mn-lt"/>
                        <a:ea typeface="+mn-ea"/>
                        <a:cs typeface="+mn-cs"/>
                      </a:endParaRPr>
                    </a:p>
                  </a:txBody>
                  <a:tcPr marL="68580" marR="68580" marT="0" marB="0"/>
                </a:tc>
                <a:tc gridSpan="2">
                  <a:txBody>
                    <a:bodyPr/>
                    <a:lstStyle/>
                    <a:p>
                      <a:pPr marL="0" indent="0" algn="l" defTabSz="914400" rtl="0" eaLnBrk="1" latinLnBrk="0" hangingPunct="1">
                        <a:buNone/>
                      </a:pPr>
                      <a:r>
                        <a:rPr lang="en-US" altLang="zh-CN" sz="900" kern="1200" dirty="0">
                          <a:solidFill>
                            <a:srgbClr val="0070C0"/>
                          </a:solidFill>
                          <a:latin typeface="+mn-lt"/>
                          <a:ea typeface="+mn-ea"/>
                          <a:cs typeface="+mn-cs"/>
                        </a:rPr>
                        <a:t>55</a:t>
                      </a:r>
                    </a:p>
                  </a:txBody>
                  <a:tcPr marL="68580" marR="68580" marT="0" marB="0"/>
                </a:tc>
                <a:tc hMerge="1">
                  <a:txBody>
                    <a:bodyPr/>
                    <a:lstStyle/>
                    <a:p>
                      <a:endParaRPr lang="en-US"/>
                    </a:p>
                  </a:txBody>
                  <a:tcPr marL="68580" marR="68580" marT="0" marB="0"/>
                </a:tc>
                <a:tc>
                  <a:txBody>
                    <a:bodyPr/>
                    <a:lstStyle/>
                    <a:p>
                      <a:pPr marL="0" indent="0" algn="l" defTabSz="914400" rtl="0" eaLnBrk="1" latinLnBrk="0" hangingPunct="1">
                        <a:buNone/>
                      </a:pPr>
                      <a:r>
                        <a:rPr lang="en-US" altLang="zh-CN" sz="900" kern="1200" dirty="0">
                          <a:solidFill>
                            <a:srgbClr val="0070C0"/>
                          </a:solidFill>
                          <a:latin typeface="+mn-lt"/>
                          <a:ea typeface="+mn-ea"/>
                          <a:cs typeface="+mn-cs"/>
                        </a:rPr>
                        <a:t>70</a:t>
                      </a:r>
                    </a:p>
                  </a:txBody>
                  <a:tcPr marL="68580" marR="68580" marT="0" marB="0"/>
                </a:tc>
                <a:extLst>
                  <a:ext uri="{0D108BD9-81ED-4DB2-BD59-A6C34878D82A}">
                    <a16:rowId xmlns:a16="http://schemas.microsoft.com/office/drawing/2014/main" val="10035"/>
                  </a:ext>
                </a:extLst>
              </a:tr>
              <a:tr h="154940">
                <a:tc>
                  <a:txBody>
                    <a:bodyPr/>
                    <a:lstStyle/>
                    <a:p>
                      <a:pPr marL="0" indent="0" algn="l" defTabSz="914400" rtl="0" eaLnBrk="1" latinLnBrk="0" hangingPunct="1">
                        <a:buNone/>
                      </a:pPr>
                      <a:r>
                        <a:rPr lang="en-US" altLang="zh-CN" sz="900" kern="1200" dirty="0">
                          <a:solidFill>
                            <a:schemeClr val="tx1"/>
                          </a:solidFill>
                          <a:latin typeface="+mn-lt"/>
                          <a:ea typeface="+mn-ea"/>
                          <a:cs typeface="+mn-cs"/>
                        </a:rPr>
                        <a:t>Gross Weight </a:t>
                      </a:r>
                    </a:p>
                  </a:txBody>
                  <a:tcPr marL="68580" marR="68580" marT="0" marB="0"/>
                </a:tc>
                <a:tc>
                  <a:txBody>
                    <a:bodyPr/>
                    <a:lstStyle/>
                    <a:p>
                      <a:pPr marL="0" indent="0" algn="l" defTabSz="914400" rtl="0" eaLnBrk="1" latinLnBrk="0" hangingPunct="1">
                        <a:buNone/>
                      </a:pPr>
                      <a:r>
                        <a:rPr lang="en-US" altLang="zh-CN" sz="900" dirty="0">
                          <a:solidFill>
                            <a:srgbClr val="0070C0"/>
                          </a:solidFill>
                          <a:latin typeface="Calibri" panose="020F0502020204030204" pitchFamily="34" charset="0"/>
                          <a:ea typeface="宋体" panose="02010600030101010101" pitchFamily="2" charset="-122"/>
                        </a:rPr>
                        <a:t>55</a:t>
                      </a:r>
                      <a:endParaRPr lang="en-US" altLang="zh-CN" sz="900" kern="1200" dirty="0">
                        <a:solidFill>
                          <a:srgbClr val="0070C0"/>
                        </a:solidFill>
                        <a:latin typeface="+mn-lt"/>
                        <a:ea typeface="+mn-ea"/>
                        <a:cs typeface="+mn-cs"/>
                      </a:endParaRPr>
                    </a:p>
                  </a:txBody>
                  <a:tcPr marL="68580" marR="68580" marT="0" marB="0"/>
                </a:tc>
                <a:tc gridSpan="2">
                  <a:txBody>
                    <a:bodyPr/>
                    <a:lstStyle/>
                    <a:p>
                      <a:pPr marL="0" indent="0" algn="l" defTabSz="914400" rtl="0" eaLnBrk="1" latinLnBrk="0" hangingPunct="1">
                        <a:buNone/>
                      </a:pPr>
                      <a:r>
                        <a:rPr lang="en-US" altLang="zh-CN" sz="900" kern="1200" dirty="0">
                          <a:solidFill>
                            <a:srgbClr val="0070C0"/>
                          </a:solidFill>
                          <a:latin typeface="+mn-lt"/>
                          <a:ea typeface="+mn-ea"/>
                          <a:cs typeface="+mn-cs"/>
                        </a:rPr>
                        <a:t>73</a:t>
                      </a:r>
                    </a:p>
                  </a:txBody>
                  <a:tcPr marL="68580" marR="68580" marT="0" marB="0"/>
                </a:tc>
                <a:tc hMerge="1">
                  <a:txBody>
                    <a:bodyPr/>
                    <a:lstStyle/>
                    <a:p>
                      <a:endParaRPr lang="en-US"/>
                    </a:p>
                  </a:txBody>
                  <a:tcPr marL="68580" marR="68580" marT="0" marB="0"/>
                </a:tc>
                <a:tc>
                  <a:txBody>
                    <a:bodyPr/>
                    <a:lstStyle/>
                    <a:p>
                      <a:pPr marL="0" indent="0" algn="l" defTabSz="914400" rtl="0" eaLnBrk="1" latinLnBrk="0" hangingPunct="1">
                        <a:buNone/>
                      </a:pPr>
                      <a:r>
                        <a:rPr lang="en-US" altLang="zh-CN" sz="900" kern="1200" dirty="0">
                          <a:solidFill>
                            <a:srgbClr val="0070C0"/>
                          </a:solidFill>
                          <a:latin typeface="+mn-lt"/>
                          <a:ea typeface="+mn-ea"/>
                          <a:cs typeface="+mn-cs"/>
                        </a:rPr>
                        <a:t>90</a:t>
                      </a:r>
                    </a:p>
                  </a:txBody>
                  <a:tcPr marL="68580" marR="68580" marT="0" marB="0"/>
                </a:tc>
                <a:extLst>
                  <a:ext uri="{0D108BD9-81ED-4DB2-BD59-A6C34878D82A}">
                    <a16:rowId xmlns:a16="http://schemas.microsoft.com/office/drawing/2014/main" val="10036"/>
                  </a:ext>
                </a:extLst>
              </a:tr>
              <a:tr h="142875">
                <a:tc>
                  <a:txBody>
                    <a:bodyPr/>
                    <a:lstStyle/>
                    <a:p>
                      <a:pPr marL="0" indent="0" algn="l" defTabSz="914400" rtl="0" eaLnBrk="1" latinLnBrk="0" hangingPunct="1">
                        <a:buNone/>
                      </a:pPr>
                      <a:endParaRPr lang="en-US" altLang="zh-CN" sz="900" kern="1200" dirty="0">
                        <a:solidFill>
                          <a:schemeClr val="tx1"/>
                        </a:solidFill>
                        <a:latin typeface="+mn-lt"/>
                        <a:ea typeface="+mn-ea"/>
                        <a:cs typeface="+mn-cs"/>
                      </a:endParaRPr>
                    </a:p>
                  </a:txBody>
                  <a:tcPr marL="68580" marR="68580" marT="0" marB="0"/>
                </a:tc>
                <a:tc>
                  <a:txBody>
                    <a:bodyPr/>
                    <a:lstStyle/>
                    <a:p>
                      <a:pPr marL="0" indent="0" algn="l" defTabSz="914400" rtl="0" eaLnBrk="1" latinLnBrk="0" hangingPunct="1">
                        <a:buNone/>
                      </a:pPr>
                      <a:endParaRPr lang="en-US" altLang="zh-CN" sz="900" kern="1200" dirty="0">
                        <a:solidFill>
                          <a:schemeClr val="tx1"/>
                        </a:solidFill>
                        <a:latin typeface="+mn-lt"/>
                        <a:ea typeface="+mn-ea"/>
                        <a:cs typeface="+mn-cs"/>
                      </a:endParaRPr>
                    </a:p>
                  </a:txBody>
                  <a:tcPr marL="68580" marR="68580" marT="0" marB="0"/>
                </a:tc>
                <a:tc gridSpan="2">
                  <a:txBody>
                    <a:bodyPr/>
                    <a:lstStyle/>
                    <a:p>
                      <a:pPr marL="0" indent="0" algn="l" defTabSz="914400" rtl="0" eaLnBrk="1" latinLnBrk="0" hangingPunct="1">
                        <a:buNone/>
                      </a:pPr>
                      <a:endParaRPr lang="en-US" altLang="zh-CN" sz="900" kern="1200" dirty="0">
                        <a:solidFill>
                          <a:schemeClr val="tx1"/>
                        </a:solidFill>
                        <a:latin typeface="+mn-lt"/>
                        <a:ea typeface="+mn-ea"/>
                        <a:cs typeface="+mn-cs"/>
                      </a:endParaRPr>
                    </a:p>
                  </a:txBody>
                  <a:tcPr marL="68580" marR="68580" marT="0" marB="0"/>
                </a:tc>
                <a:tc hMerge="1">
                  <a:txBody>
                    <a:bodyPr/>
                    <a:lstStyle/>
                    <a:p>
                      <a:endParaRPr lang="en-US"/>
                    </a:p>
                  </a:txBody>
                  <a:tcPr marL="68580" marR="68580" marT="0" marB="0"/>
                </a:tc>
                <a:tc>
                  <a:txBody>
                    <a:bodyPr/>
                    <a:lstStyle/>
                    <a:p>
                      <a:pPr marL="0" indent="0" algn="l" defTabSz="914400" rtl="0" eaLnBrk="1" latinLnBrk="0" hangingPunct="1">
                        <a:buNone/>
                      </a:pPr>
                      <a:endParaRPr lang="en-US" altLang="zh-CN" sz="900" kern="1200" dirty="0">
                        <a:solidFill>
                          <a:schemeClr val="tx1"/>
                        </a:solidFill>
                        <a:latin typeface="+mn-lt"/>
                        <a:ea typeface="+mn-ea"/>
                        <a:cs typeface="+mn-cs"/>
                      </a:endParaRPr>
                    </a:p>
                  </a:txBody>
                  <a:tcPr marL="68580" marR="68580" marT="0" marB="0"/>
                </a:tc>
                <a:extLst>
                  <a:ext uri="{0D108BD9-81ED-4DB2-BD59-A6C34878D82A}">
                    <a16:rowId xmlns:a16="http://schemas.microsoft.com/office/drawing/2014/main" val="10037"/>
                  </a:ext>
                </a:extLst>
              </a:tr>
            </a:tbl>
          </a:graphicData>
        </a:graphic>
      </p:graphicFrame>
      <p:sp>
        <p:nvSpPr>
          <p:cNvPr id="2" name="Rectangle 1"/>
          <p:cNvSpPr/>
          <p:nvPr/>
        </p:nvSpPr>
        <p:spPr>
          <a:xfrm>
            <a:off x="2293836" y="9171257"/>
            <a:ext cx="2181430" cy="523220"/>
          </a:xfrm>
          <a:prstGeom prst="rect">
            <a:avLst/>
          </a:prstGeom>
          <a:noFill/>
        </p:spPr>
        <p:txBody>
          <a:bodyPr wrap="none" lIns="91440" tIns="45720" rIns="91440" bIns="45720">
            <a:spAutoFit/>
          </a:bodyPr>
          <a:lstStyle/>
          <a:p>
            <a:pPr algn="ctr"/>
            <a:r>
              <a:rPr lang="en-US" sz="2800" b="0" cap="none" spc="0" dirty="0" smtClean="0">
                <a:ln w="0"/>
                <a:solidFill>
                  <a:schemeClr val="tx1"/>
                </a:solidFill>
                <a:effectLst>
                  <a:outerShdw blurRad="38100" dist="19050" dir="2700000" algn="tl" rotWithShape="0">
                    <a:schemeClr val="dk1">
                      <a:alpha val="40000"/>
                    </a:schemeClr>
                  </a:outerShdw>
                </a:effectLst>
              </a:rPr>
              <a:t>www.ncts.co</a:t>
            </a:r>
            <a:endParaRPr lang="en-US" sz="2800" b="0" cap="none" spc="0" dirty="0">
              <a:ln w="0"/>
              <a:solidFill>
                <a:schemeClr val="tx1"/>
              </a:solidFill>
              <a:effectLst>
                <a:outerShdw blurRad="38100" dist="19050" dir="2700000" algn="tl" rotWithShape="0">
                  <a:schemeClr val="dk1">
                    <a:alpha val="40000"/>
                  </a:schemeClr>
                </a:outerShdw>
              </a:effectLst>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UNIT_TABLE_BEAUTIFY" val="smartTable{79ef0123-ad84-4892-aced-dae045748a0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885</Words>
  <Application>Microsoft Office PowerPoint</Application>
  <PresentationFormat>A4 Paper (210x297 mm)</PresentationFormat>
  <Paragraphs>164</Paragraphs>
  <Slides>4</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微软雅黑</vt:lpstr>
      <vt:lpstr>宋体</vt:lpstr>
      <vt:lpstr>Arial</vt:lpstr>
      <vt:lpstr>Calibri</vt:lpstr>
      <vt:lpstr>Times New Roman</vt:lpstr>
      <vt:lpstr>Wingdings</vt: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sb wheeeeeeeeeeeeeeeeeeeeeeee</dc:creator>
  <cp:lastModifiedBy>user</cp:lastModifiedBy>
  <cp:revision>472</cp:revision>
  <dcterms:created xsi:type="dcterms:W3CDTF">2013-12-31T03:54:00Z</dcterms:created>
  <dcterms:modified xsi:type="dcterms:W3CDTF">2020-06-14T13:19:55Z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