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4864100" cy="7023100"/>
  <p:notesSz cx="4864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330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4807" y="2177161"/>
            <a:ext cx="4134485" cy="14748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29615" y="3932936"/>
            <a:ext cx="3404870" cy="175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864223" y="4785587"/>
            <a:ext cx="918378" cy="1078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344572" y="5323615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4861" y="0"/>
                </a:moveTo>
                <a:lnTo>
                  <a:pt x="34523" y="1959"/>
                </a:lnTo>
                <a:lnTo>
                  <a:pt x="42427" y="7296"/>
                </a:lnTo>
                <a:lnTo>
                  <a:pt x="47764" y="15201"/>
                </a:lnTo>
                <a:lnTo>
                  <a:pt x="49723" y="24861"/>
                </a:lnTo>
                <a:lnTo>
                  <a:pt x="47764" y="34523"/>
                </a:lnTo>
                <a:lnTo>
                  <a:pt x="42427" y="42427"/>
                </a:lnTo>
                <a:lnTo>
                  <a:pt x="34523" y="47764"/>
                </a:lnTo>
                <a:lnTo>
                  <a:pt x="24861" y="49723"/>
                </a:lnTo>
                <a:lnTo>
                  <a:pt x="15201" y="47764"/>
                </a:lnTo>
                <a:lnTo>
                  <a:pt x="7296" y="42427"/>
                </a:lnTo>
                <a:lnTo>
                  <a:pt x="1959" y="34523"/>
                </a:lnTo>
                <a:lnTo>
                  <a:pt x="0" y="24861"/>
                </a:lnTo>
                <a:lnTo>
                  <a:pt x="1959" y="15201"/>
                </a:lnTo>
                <a:lnTo>
                  <a:pt x="7296" y="7296"/>
                </a:lnTo>
                <a:lnTo>
                  <a:pt x="15201" y="1959"/>
                </a:lnTo>
                <a:lnTo>
                  <a:pt x="24861" y="0"/>
                </a:lnTo>
                <a:close/>
              </a:path>
            </a:pathLst>
          </a:custGeom>
          <a:ln w="3175">
            <a:solidFill>
              <a:srgbClr val="1E19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343636" y="5236034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4857" y="0"/>
                </a:moveTo>
                <a:lnTo>
                  <a:pt x="34519" y="1958"/>
                </a:lnTo>
                <a:lnTo>
                  <a:pt x="42423" y="7294"/>
                </a:lnTo>
                <a:lnTo>
                  <a:pt x="47760" y="15197"/>
                </a:lnTo>
                <a:lnTo>
                  <a:pt x="49719" y="24857"/>
                </a:lnTo>
                <a:lnTo>
                  <a:pt x="47760" y="34519"/>
                </a:lnTo>
                <a:lnTo>
                  <a:pt x="42423" y="42423"/>
                </a:lnTo>
                <a:lnTo>
                  <a:pt x="34519" y="47760"/>
                </a:lnTo>
                <a:lnTo>
                  <a:pt x="24857" y="49719"/>
                </a:lnTo>
                <a:lnTo>
                  <a:pt x="15197" y="47760"/>
                </a:lnTo>
                <a:lnTo>
                  <a:pt x="7294" y="42423"/>
                </a:lnTo>
                <a:lnTo>
                  <a:pt x="1958" y="34519"/>
                </a:lnTo>
                <a:lnTo>
                  <a:pt x="0" y="24857"/>
                </a:lnTo>
                <a:lnTo>
                  <a:pt x="1958" y="15197"/>
                </a:lnTo>
                <a:lnTo>
                  <a:pt x="7294" y="7294"/>
                </a:lnTo>
                <a:lnTo>
                  <a:pt x="15197" y="1958"/>
                </a:lnTo>
                <a:lnTo>
                  <a:pt x="24857" y="0"/>
                </a:lnTo>
                <a:close/>
              </a:path>
            </a:pathLst>
          </a:custGeom>
          <a:ln w="3175">
            <a:solidFill>
              <a:srgbClr val="1E19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1E19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1E19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3205" y="1615313"/>
            <a:ext cx="2115883" cy="46352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505011" y="1615313"/>
            <a:ext cx="2115883" cy="46352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1E19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43650" y="5116393"/>
            <a:ext cx="2443379" cy="17679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48656" y="1295618"/>
            <a:ext cx="65045" cy="8424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9008" y="1545322"/>
            <a:ext cx="103466" cy="842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29733" y="1950350"/>
            <a:ext cx="94615" cy="21590"/>
          </a:xfrm>
          <a:custGeom>
            <a:avLst/>
            <a:gdLst/>
            <a:ahLst/>
            <a:cxnLst/>
            <a:rect l="l" t="t" r="r" b="b"/>
            <a:pathLst>
              <a:path w="94615" h="21589">
                <a:moveTo>
                  <a:pt x="36944" y="4658"/>
                </a:moveTo>
                <a:lnTo>
                  <a:pt x="23709" y="4658"/>
                </a:lnTo>
                <a:lnTo>
                  <a:pt x="28662" y="5680"/>
                </a:lnTo>
                <a:lnTo>
                  <a:pt x="41179" y="10634"/>
                </a:lnTo>
                <a:lnTo>
                  <a:pt x="48016" y="13168"/>
                </a:lnTo>
                <a:lnTo>
                  <a:pt x="62862" y="18421"/>
                </a:lnTo>
                <a:lnTo>
                  <a:pt x="68374" y="20099"/>
                </a:lnTo>
                <a:lnTo>
                  <a:pt x="75656" y="21549"/>
                </a:lnTo>
                <a:lnTo>
                  <a:pt x="79235" y="20675"/>
                </a:lnTo>
                <a:lnTo>
                  <a:pt x="85193" y="16449"/>
                </a:lnTo>
                <a:lnTo>
                  <a:pt x="77035" y="16449"/>
                </a:lnTo>
                <a:lnTo>
                  <a:pt x="68319" y="15570"/>
                </a:lnTo>
                <a:lnTo>
                  <a:pt x="62991" y="14267"/>
                </a:lnTo>
                <a:lnTo>
                  <a:pt x="50492" y="9911"/>
                </a:lnTo>
                <a:lnTo>
                  <a:pt x="44441" y="7658"/>
                </a:lnTo>
                <a:lnTo>
                  <a:pt x="36944" y="4658"/>
                </a:lnTo>
                <a:close/>
              </a:path>
              <a:path w="94615" h="21589">
                <a:moveTo>
                  <a:pt x="20429" y="0"/>
                </a:moveTo>
                <a:lnTo>
                  <a:pt x="0" y="18627"/>
                </a:lnTo>
                <a:lnTo>
                  <a:pt x="855" y="19502"/>
                </a:lnTo>
                <a:lnTo>
                  <a:pt x="3332" y="17399"/>
                </a:lnTo>
                <a:lnTo>
                  <a:pt x="12365" y="8086"/>
                </a:lnTo>
                <a:lnTo>
                  <a:pt x="16426" y="5533"/>
                </a:lnTo>
                <a:lnTo>
                  <a:pt x="23709" y="4658"/>
                </a:lnTo>
                <a:lnTo>
                  <a:pt x="36944" y="4658"/>
                </a:lnTo>
                <a:lnTo>
                  <a:pt x="32799" y="2999"/>
                </a:lnTo>
                <a:lnTo>
                  <a:pt x="28011" y="1473"/>
                </a:lnTo>
                <a:lnTo>
                  <a:pt x="20429" y="0"/>
                </a:lnTo>
                <a:close/>
              </a:path>
              <a:path w="94615" h="21589">
                <a:moveTo>
                  <a:pt x="93408" y="3280"/>
                </a:moveTo>
                <a:lnTo>
                  <a:pt x="90874" y="5400"/>
                </a:lnTo>
                <a:lnTo>
                  <a:pt x="81560" y="14418"/>
                </a:lnTo>
                <a:lnTo>
                  <a:pt x="77035" y="16449"/>
                </a:lnTo>
                <a:lnTo>
                  <a:pt x="85193" y="16449"/>
                </a:lnTo>
                <a:lnTo>
                  <a:pt x="86219" y="15721"/>
                </a:lnTo>
                <a:lnTo>
                  <a:pt x="89048" y="12740"/>
                </a:lnTo>
                <a:lnTo>
                  <a:pt x="93408" y="5756"/>
                </a:lnTo>
                <a:lnTo>
                  <a:pt x="94283" y="3855"/>
                </a:lnTo>
                <a:lnTo>
                  <a:pt x="93408" y="32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005070" y="1950350"/>
            <a:ext cx="94615" cy="21590"/>
          </a:xfrm>
          <a:custGeom>
            <a:avLst/>
            <a:gdLst/>
            <a:ahLst/>
            <a:cxnLst/>
            <a:rect l="l" t="t" r="r" b="b"/>
            <a:pathLst>
              <a:path w="94614" h="21589">
                <a:moveTo>
                  <a:pt x="36944" y="4658"/>
                </a:moveTo>
                <a:lnTo>
                  <a:pt x="23709" y="4658"/>
                </a:lnTo>
                <a:lnTo>
                  <a:pt x="28662" y="5680"/>
                </a:lnTo>
                <a:lnTo>
                  <a:pt x="41179" y="10634"/>
                </a:lnTo>
                <a:lnTo>
                  <a:pt x="48016" y="13168"/>
                </a:lnTo>
                <a:lnTo>
                  <a:pt x="62862" y="18421"/>
                </a:lnTo>
                <a:lnTo>
                  <a:pt x="68374" y="20099"/>
                </a:lnTo>
                <a:lnTo>
                  <a:pt x="75657" y="21549"/>
                </a:lnTo>
                <a:lnTo>
                  <a:pt x="79235" y="20675"/>
                </a:lnTo>
                <a:lnTo>
                  <a:pt x="85193" y="16449"/>
                </a:lnTo>
                <a:lnTo>
                  <a:pt x="77035" y="16449"/>
                </a:lnTo>
                <a:lnTo>
                  <a:pt x="68319" y="15570"/>
                </a:lnTo>
                <a:lnTo>
                  <a:pt x="62991" y="14267"/>
                </a:lnTo>
                <a:lnTo>
                  <a:pt x="50492" y="9911"/>
                </a:lnTo>
                <a:lnTo>
                  <a:pt x="44441" y="7658"/>
                </a:lnTo>
                <a:lnTo>
                  <a:pt x="36944" y="4658"/>
                </a:lnTo>
                <a:close/>
              </a:path>
              <a:path w="94614" h="21589">
                <a:moveTo>
                  <a:pt x="20429" y="0"/>
                </a:moveTo>
                <a:lnTo>
                  <a:pt x="0" y="18627"/>
                </a:lnTo>
                <a:lnTo>
                  <a:pt x="855" y="19502"/>
                </a:lnTo>
                <a:lnTo>
                  <a:pt x="3332" y="17399"/>
                </a:lnTo>
                <a:lnTo>
                  <a:pt x="12365" y="8086"/>
                </a:lnTo>
                <a:lnTo>
                  <a:pt x="16426" y="5533"/>
                </a:lnTo>
                <a:lnTo>
                  <a:pt x="23709" y="4658"/>
                </a:lnTo>
                <a:lnTo>
                  <a:pt x="36944" y="4658"/>
                </a:lnTo>
                <a:lnTo>
                  <a:pt x="32799" y="2999"/>
                </a:lnTo>
                <a:lnTo>
                  <a:pt x="28011" y="1473"/>
                </a:lnTo>
                <a:lnTo>
                  <a:pt x="20429" y="0"/>
                </a:lnTo>
                <a:close/>
              </a:path>
              <a:path w="94614" h="21589">
                <a:moveTo>
                  <a:pt x="93408" y="3280"/>
                </a:moveTo>
                <a:lnTo>
                  <a:pt x="90874" y="5400"/>
                </a:lnTo>
                <a:lnTo>
                  <a:pt x="81560" y="14418"/>
                </a:lnTo>
                <a:lnTo>
                  <a:pt x="77035" y="16449"/>
                </a:lnTo>
                <a:lnTo>
                  <a:pt x="85193" y="16449"/>
                </a:lnTo>
                <a:lnTo>
                  <a:pt x="86219" y="15721"/>
                </a:lnTo>
                <a:lnTo>
                  <a:pt x="89048" y="12740"/>
                </a:lnTo>
                <a:lnTo>
                  <a:pt x="93408" y="5756"/>
                </a:lnTo>
                <a:lnTo>
                  <a:pt x="94283" y="3855"/>
                </a:lnTo>
                <a:lnTo>
                  <a:pt x="93408" y="32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64472" y="2544339"/>
            <a:ext cx="83520" cy="8229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71576" y="2574608"/>
            <a:ext cx="94615" cy="21590"/>
          </a:xfrm>
          <a:custGeom>
            <a:avLst/>
            <a:gdLst/>
            <a:ahLst/>
            <a:cxnLst/>
            <a:rect l="l" t="t" r="r" b="b"/>
            <a:pathLst>
              <a:path w="94614" h="21589">
                <a:moveTo>
                  <a:pt x="36947" y="4658"/>
                </a:moveTo>
                <a:lnTo>
                  <a:pt x="23709" y="4658"/>
                </a:lnTo>
                <a:lnTo>
                  <a:pt x="28662" y="5680"/>
                </a:lnTo>
                <a:lnTo>
                  <a:pt x="41181" y="10634"/>
                </a:lnTo>
                <a:lnTo>
                  <a:pt x="48017" y="13168"/>
                </a:lnTo>
                <a:lnTo>
                  <a:pt x="62863" y="18421"/>
                </a:lnTo>
                <a:lnTo>
                  <a:pt x="68374" y="20099"/>
                </a:lnTo>
                <a:lnTo>
                  <a:pt x="75657" y="21549"/>
                </a:lnTo>
                <a:lnTo>
                  <a:pt x="79236" y="20674"/>
                </a:lnTo>
                <a:lnTo>
                  <a:pt x="85194" y="16449"/>
                </a:lnTo>
                <a:lnTo>
                  <a:pt x="77036" y="16449"/>
                </a:lnTo>
                <a:lnTo>
                  <a:pt x="68320" y="15570"/>
                </a:lnTo>
                <a:lnTo>
                  <a:pt x="62993" y="14267"/>
                </a:lnTo>
                <a:lnTo>
                  <a:pt x="50493" y="9911"/>
                </a:lnTo>
                <a:lnTo>
                  <a:pt x="44442" y="7656"/>
                </a:lnTo>
                <a:lnTo>
                  <a:pt x="36947" y="4658"/>
                </a:lnTo>
                <a:close/>
              </a:path>
              <a:path w="94614" h="21589">
                <a:moveTo>
                  <a:pt x="20430" y="0"/>
                </a:moveTo>
                <a:lnTo>
                  <a:pt x="0" y="18625"/>
                </a:lnTo>
                <a:lnTo>
                  <a:pt x="857" y="19500"/>
                </a:lnTo>
                <a:lnTo>
                  <a:pt x="3333" y="17399"/>
                </a:lnTo>
                <a:lnTo>
                  <a:pt x="12365" y="8086"/>
                </a:lnTo>
                <a:lnTo>
                  <a:pt x="16426" y="5533"/>
                </a:lnTo>
                <a:lnTo>
                  <a:pt x="23709" y="4658"/>
                </a:lnTo>
                <a:lnTo>
                  <a:pt x="36947" y="4658"/>
                </a:lnTo>
                <a:lnTo>
                  <a:pt x="32799" y="2998"/>
                </a:lnTo>
                <a:lnTo>
                  <a:pt x="28011" y="1471"/>
                </a:lnTo>
                <a:lnTo>
                  <a:pt x="20430" y="0"/>
                </a:lnTo>
                <a:close/>
              </a:path>
              <a:path w="94614" h="21589">
                <a:moveTo>
                  <a:pt x="93409" y="3279"/>
                </a:moveTo>
                <a:lnTo>
                  <a:pt x="90874" y="5400"/>
                </a:lnTo>
                <a:lnTo>
                  <a:pt x="81561" y="14418"/>
                </a:lnTo>
                <a:lnTo>
                  <a:pt x="77036" y="16449"/>
                </a:lnTo>
                <a:lnTo>
                  <a:pt x="85194" y="16449"/>
                </a:lnTo>
                <a:lnTo>
                  <a:pt x="86220" y="15721"/>
                </a:lnTo>
                <a:lnTo>
                  <a:pt x="89049" y="12740"/>
                </a:lnTo>
                <a:lnTo>
                  <a:pt x="93409" y="5756"/>
                </a:lnTo>
                <a:lnTo>
                  <a:pt x="94283" y="3855"/>
                </a:lnTo>
                <a:lnTo>
                  <a:pt x="93409" y="32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77573" y="2544339"/>
            <a:ext cx="83520" cy="822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580226" y="2919117"/>
            <a:ext cx="86875" cy="8339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999029" y="3664448"/>
            <a:ext cx="45085" cy="34925"/>
          </a:xfrm>
          <a:custGeom>
            <a:avLst/>
            <a:gdLst/>
            <a:ahLst/>
            <a:cxnLst/>
            <a:rect l="l" t="t" r="r" b="b"/>
            <a:pathLst>
              <a:path w="45085" h="34925">
                <a:moveTo>
                  <a:pt x="19930" y="0"/>
                </a:moveTo>
                <a:lnTo>
                  <a:pt x="0" y="24008"/>
                </a:lnTo>
                <a:lnTo>
                  <a:pt x="0" y="26784"/>
                </a:lnTo>
                <a:lnTo>
                  <a:pt x="2030" y="31442"/>
                </a:lnTo>
                <a:lnTo>
                  <a:pt x="3779" y="32967"/>
                </a:lnTo>
                <a:lnTo>
                  <a:pt x="8737" y="34423"/>
                </a:lnTo>
                <a:lnTo>
                  <a:pt x="10915" y="34048"/>
                </a:lnTo>
                <a:lnTo>
                  <a:pt x="7358" y="19500"/>
                </a:lnTo>
                <a:lnTo>
                  <a:pt x="8510" y="16001"/>
                </a:lnTo>
                <a:lnTo>
                  <a:pt x="20375" y="1972"/>
                </a:lnTo>
                <a:lnTo>
                  <a:pt x="21384" y="575"/>
                </a:lnTo>
                <a:lnTo>
                  <a:pt x="19930" y="0"/>
                </a:lnTo>
                <a:close/>
              </a:path>
              <a:path w="45085" h="34925">
                <a:moveTo>
                  <a:pt x="10839" y="19202"/>
                </a:moveTo>
                <a:lnTo>
                  <a:pt x="7358" y="19500"/>
                </a:lnTo>
                <a:lnTo>
                  <a:pt x="11827" y="19500"/>
                </a:lnTo>
                <a:lnTo>
                  <a:pt x="10839" y="19202"/>
                </a:lnTo>
                <a:close/>
              </a:path>
              <a:path w="45085" h="34925">
                <a:moveTo>
                  <a:pt x="43510" y="0"/>
                </a:moveTo>
                <a:lnTo>
                  <a:pt x="23580" y="24008"/>
                </a:lnTo>
                <a:lnTo>
                  <a:pt x="23580" y="26784"/>
                </a:lnTo>
                <a:lnTo>
                  <a:pt x="25610" y="31442"/>
                </a:lnTo>
                <a:lnTo>
                  <a:pt x="27363" y="32967"/>
                </a:lnTo>
                <a:lnTo>
                  <a:pt x="32298" y="34423"/>
                </a:lnTo>
                <a:lnTo>
                  <a:pt x="34495" y="34048"/>
                </a:lnTo>
                <a:lnTo>
                  <a:pt x="30920" y="19500"/>
                </a:lnTo>
                <a:lnTo>
                  <a:pt x="32094" y="16001"/>
                </a:lnTo>
                <a:lnTo>
                  <a:pt x="33397" y="13243"/>
                </a:lnTo>
                <a:lnTo>
                  <a:pt x="36302" y="9165"/>
                </a:lnTo>
                <a:lnTo>
                  <a:pt x="38408" y="6911"/>
                </a:lnTo>
                <a:lnTo>
                  <a:pt x="43938" y="1972"/>
                </a:lnTo>
                <a:lnTo>
                  <a:pt x="44964" y="575"/>
                </a:lnTo>
                <a:lnTo>
                  <a:pt x="43510" y="0"/>
                </a:lnTo>
                <a:close/>
              </a:path>
              <a:path w="45085" h="34925">
                <a:moveTo>
                  <a:pt x="34423" y="19202"/>
                </a:moveTo>
                <a:lnTo>
                  <a:pt x="30920" y="19500"/>
                </a:lnTo>
                <a:lnTo>
                  <a:pt x="35410" y="19500"/>
                </a:lnTo>
                <a:lnTo>
                  <a:pt x="34423" y="192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2185664" y="3665545"/>
            <a:ext cx="43180" cy="33655"/>
          </a:xfrm>
          <a:custGeom>
            <a:avLst/>
            <a:gdLst/>
            <a:ahLst/>
            <a:cxnLst/>
            <a:rect l="l" t="t" r="r" b="b"/>
            <a:pathLst>
              <a:path w="43180" h="33654">
                <a:moveTo>
                  <a:pt x="11494" y="0"/>
                </a:moveTo>
                <a:lnTo>
                  <a:pt x="9370" y="280"/>
                </a:lnTo>
                <a:lnTo>
                  <a:pt x="6184" y="2905"/>
                </a:lnTo>
                <a:lnTo>
                  <a:pt x="5309" y="4658"/>
                </a:lnTo>
                <a:lnTo>
                  <a:pt x="5010" y="9018"/>
                </a:lnTo>
                <a:lnTo>
                  <a:pt x="5514" y="10915"/>
                </a:lnTo>
                <a:lnTo>
                  <a:pt x="7843" y="14102"/>
                </a:lnTo>
                <a:lnTo>
                  <a:pt x="10039" y="14904"/>
                </a:lnTo>
                <a:lnTo>
                  <a:pt x="13225" y="14904"/>
                </a:lnTo>
                <a:lnTo>
                  <a:pt x="11771" y="17828"/>
                </a:lnTo>
                <a:lnTo>
                  <a:pt x="10468" y="20228"/>
                </a:lnTo>
                <a:lnTo>
                  <a:pt x="8139" y="24011"/>
                </a:lnTo>
                <a:lnTo>
                  <a:pt x="6242" y="26266"/>
                </a:lnTo>
                <a:lnTo>
                  <a:pt x="1007" y="31501"/>
                </a:lnTo>
                <a:lnTo>
                  <a:pt x="0" y="32951"/>
                </a:lnTo>
                <a:lnTo>
                  <a:pt x="20209" y="7639"/>
                </a:lnTo>
                <a:lnTo>
                  <a:pt x="18478" y="2980"/>
                </a:lnTo>
                <a:lnTo>
                  <a:pt x="16728" y="1455"/>
                </a:lnTo>
                <a:lnTo>
                  <a:pt x="11494" y="0"/>
                </a:lnTo>
                <a:close/>
              </a:path>
              <a:path w="43180" h="33654">
                <a:moveTo>
                  <a:pt x="34182" y="0"/>
                </a:moveTo>
                <a:lnTo>
                  <a:pt x="32075" y="280"/>
                </a:lnTo>
                <a:lnTo>
                  <a:pt x="28870" y="2905"/>
                </a:lnTo>
                <a:lnTo>
                  <a:pt x="27997" y="4658"/>
                </a:lnTo>
                <a:lnTo>
                  <a:pt x="27716" y="9018"/>
                </a:lnTo>
                <a:lnTo>
                  <a:pt x="28219" y="10915"/>
                </a:lnTo>
                <a:lnTo>
                  <a:pt x="30548" y="14102"/>
                </a:lnTo>
                <a:lnTo>
                  <a:pt x="32726" y="14904"/>
                </a:lnTo>
                <a:lnTo>
                  <a:pt x="35930" y="14904"/>
                </a:lnTo>
                <a:lnTo>
                  <a:pt x="34480" y="17828"/>
                </a:lnTo>
                <a:lnTo>
                  <a:pt x="33173" y="20228"/>
                </a:lnTo>
                <a:lnTo>
                  <a:pt x="32000" y="22111"/>
                </a:lnTo>
                <a:lnTo>
                  <a:pt x="30848" y="24011"/>
                </a:lnTo>
                <a:lnTo>
                  <a:pt x="28947" y="26266"/>
                </a:lnTo>
                <a:lnTo>
                  <a:pt x="23712" y="31501"/>
                </a:lnTo>
                <a:lnTo>
                  <a:pt x="22687" y="32951"/>
                </a:lnTo>
                <a:lnTo>
                  <a:pt x="42914" y="7639"/>
                </a:lnTo>
                <a:lnTo>
                  <a:pt x="41165" y="2980"/>
                </a:lnTo>
                <a:lnTo>
                  <a:pt x="39433" y="1455"/>
                </a:lnTo>
                <a:lnTo>
                  <a:pt x="341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93997" y="5537221"/>
            <a:ext cx="45085" cy="34925"/>
          </a:xfrm>
          <a:custGeom>
            <a:avLst/>
            <a:gdLst/>
            <a:ahLst/>
            <a:cxnLst/>
            <a:rect l="l" t="t" r="r" b="b"/>
            <a:pathLst>
              <a:path w="45084" h="34925">
                <a:moveTo>
                  <a:pt x="19930" y="0"/>
                </a:moveTo>
                <a:lnTo>
                  <a:pt x="0" y="24008"/>
                </a:lnTo>
                <a:lnTo>
                  <a:pt x="0" y="26784"/>
                </a:lnTo>
                <a:lnTo>
                  <a:pt x="2030" y="31442"/>
                </a:lnTo>
                <a:lnTo>
                  <a:pt x="3780" y="32969"/>
                </a:lnTo>
                <a:lnTo>
                  <a:pt x="8737" y="34423"/>
                </a:lnTo>
                <a:lnTo>
                  <a:pt x="10915" y="34048"/>
                </a:lnTo>
                <a:lnTo>
                  <a:pt x="7358" y="19500"/>
                </a:lnTo>
                <a:lnTo>
                  <a:pt x="8510" y="16001"/>
                </a:lnTo>
                <a:lnTo>
                  <a:pt x="20375" y="1972"/>
                </a:lnTo>
                <a:lnTo>
                  <a:pt x="21384" y="576"/>
                </a:lnTo>
                <a:lnTo>
                  <a:pt x="19930" y="0"/>
                </a:lnTo>
                <a:close/>
              </a:path>
              <a:path w="45084" h="34925">
                <a:moveTo>
                  <a:pt x="10839" y="19202"/>
                </a:moveTo>
                <a:lnTo>
                  <a:pt x="7358" y="19500"/>
                </a:lnTo>
                <a:lnTo>
                  <a:pt x="11825" y="19500"/>
                </a:lnTo>
                <a:lnTo>
                  <a:pt x="10839" y="19202"/>
                </a:lnTo>
                <a:close/>
              </a:path>
              <a:path w="45084" h="34925">
                <a:moveTo>
                  <a:pt x="43510" y="0"/>
                </a:moveTo>
                <a:lnTo>
                  <a:pt x="23580" y="24008"/>
                </a:lnTo>
                <a:lnTo>
                  <a:pt x="23580" y="26784"/>
                </a:lnTo>
                <a:lnTo>
                  <a:pt x="25610" y="31442"/>
                </a:lnTo>
                <a:lnTo>
                  <a:pt x="27363" y="32969"/>
                </a:lnTo>
                <a:lnTo>
                  <a:pt x="32299" y="34423"/>
                </a:lnTo>
                <a:lnTo>
                  <a:pt x="34495" y="34048"/>
                </a:lnTo>
                <a:lnTo>
                  <a:pt x="30920" y="19500"/>
                </a:lnTo>
                <a:lnTo>
                  <a:pt x="32094" y="16001"/>
                </a:lnTo>
                <a:lnTo>
                  <a:pt x="33397" y="13244"/>
                </a:lnTo>
                <a:lnTo>
                  <a:pt x="36302" y="9165"/>
                </a:lnTo>
                <a:lnTo>
                  <a:pt x="38408" y="6912"/>
                </a:lnTo>
                <a:lnTo>
                  <a:pt x="43938" y="1972"/>
                </a:lnTo>
                <a:lnTo>
                  <a:pt x="44964" y="576"/>
                </a:lnTo>
                <a:lnTo>
                  <a:pt x="43510" y="0"/>
                </a:lnTo>
                <a:close/>
              </a:path>
              <a:path w="45084" h="34925">
                <a:moveTo>
                  <a:pt x="34423" y="19202"/>
                </a:moveTo>
                <a:lnTo>
                  <a:pt x="30920" y="19500"/>
                </a:lnTo>
                <a:lnTo>
                  <a:pt x="35408" y="19500"/>
                </a:lnTo>
                <a:lnTo>
                  <a:pt x="34423" y="192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980633" y="5538320"/>
            <a:ext cx="43180" cy="33655"/>
          </a:xfrm>
          <a:custGeom>
            <a:avLst/>
            <a:gdLst/>
            <a:ahLst/>
            <a:cxnLst/>
            <a:rect l="l" t="t" r="r" b="b"/>
            <a:pathLst>
              <a:path w="43180" h="33654">
                <a:moveTo>
                  <a:pt x="11494" y="0"/>
                </a:moveTo>
                <a:lnTo>
                  <a:pt x="9370" y="280"/>
                </a:lnTo>
                <a:lnTo>
                  <a:pt x="6184" y="2904"/>
                </a:lnTo>
                <a:lnTo>
                  <a:pt x="5309" y="4658"/>
                </a:lnTo>
                <a:lnTo>
                  <a:pt x="5011" y="9016"/>
                </a:lnTo>
                <a:lnTo>
                  <a:pt x="5514" y="10914"/>
                </a:lnTo>
                <a:lnTo>
                  <a:pt x="7844" y="14100"/>
                </a:lnTo>
                <a:lnTo>
                  <a:pt x="10040" y="14903"/>
                </a:lnTo>
                <a:lnTo>
                  <a:pt x="13225" y="14903"/>
                </a:lnTo>
                <a:lnTo>
                  <a:pt x="11771" y="17826"/>
                </a:lnTo>
                <a:lnTo>
                  <a:pt x="10468" y="20227"/>
                </a:lnTo>
                <a:lnTo>
                  <a:pt x="8139" y="24011"/>
                </a:lnTo>
                <a:lnTo>
                  <a:pt x="6242" y="26264"/>
                </a:lnTo>
                <a:lnTo>
                  <a:pt x="1008" y="31499"/>
                </a:lnTo>
                <a:lnTo>
                  <a:pt x="0" y="32950"/>
                </a:lnTo>
                <a:lnTo>
                  <a:pt x="20210" y="7639"/>
                </a:lnTo>
                <a:lnTo>
                  <a:pt x="18478" y="2980"/>
                </a:lnTo>
                <a:lnTo>
                  <a:pt x="16728" y="1454"/>
                </a:lnTo>
                <a:lnTo>
                  <a:pt x="11494" y="0"/>
                </a:lnTo>
                <a:close/>
              </a:path>
              <a:path w="43180" h="33654">
                <a:moveTo>
                  <a:pt x="34182" y="0"/>
                </a:moveTo>
                <a:lnTo>
                  <a:pt x="32076" y="280"/>
                </a:lnTo>
                <a:lnTo>
                  <a:pt x="28872" y="2904"/>
                </a:lnTo>
                <a:lnTo>
                  <a:pt x="27997" y="4658"/>
                </a:lnTo>
                <a:lnTo>
                  <a:pt x="27716" y="9016"/>
                </a:lnTo>
                <a:lnTo>
                  <a:pt x="28220" y="10914"/>
                </a:lnTo>
                <a:lnTo>
                  <a:pt x="30549" y="14100"/>
                </a:lnTo>
                <a:lnTo>
                  <a:pt x="32727" y="14903"/>
                </a:lnTo>
                <a:lnTo>
                  <a:pt x="35930" y="14903"/>
                </a:lnTo>
                <a:lnTo>
                  <a:pt x="34480" y="17826"/>
                </a:lnTo>
                <a:lnTo>
                  <a:pt x="33173" y="20227"/>
                </a:lnTo>
                <a:lnTo>
                  <a:pt x="32000" y="22110"/>
                </a:lnTo>
                <a:lnTo>
                  <a:pt x="30848" y="24011"/>
                </a:lnTo>
                <a:lnTo>
                  <a:pt x="28947" y="26264"/>
                </a:lnTo>
                <a:lnTo>
                  <a:pt x="23713" y="31499"/>
                </a:lnTo>
                <a:lnTo>
                  <a:pt x="22687" y="32950"/>
                </a:lnTo>
                <a:lnTo>
                  <a:pt x="42915" y="7639"/>
                </a:lnTo>
                <a:lnTo>
                  <a:pt x="41165" y="2980"/>
                </a:lnTo>
                <a:lnTo>
                  <a:pt x="39434" y="1454"/>
                </a:lnTo>
                <a:lnTo>
                  <a:pt x="341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3231" y="171107"/>
            <a:ext cx="1837636" cy="49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1E19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1708" y="2032427"/>
            <a:ext cx="4300682" cy="2844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53794" y="6531483"/>
            <a:ext cx="1556512" cy="351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43205" y="6531483"/>
            <a:ext cx="1118743" cy="351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502152" y="6531483"/>
            <a:ext cx="1118743" cy="351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3269" y="5188019"/>
            <a:ext cx="53975" cy="20066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50" spc="20" dirty="0">
                <a:solidFill>
                  <a:srgbClr val="1E1916"/>
                </a:solidFill>
                <a:latin typeface="Arial"/>
                <a:cs typeface="Arial"/>
              </a:rPr>
              <a:t>2</a:t>
            </a:r>
            <a:endParaRPr sz="3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70"/>
              </a:spcBef>
            </a:pPr>
            <a:r>
              <a:rPr sz="350" spc="20" dirty="0">
                <a:solidFill>
                  <a:srgbClr val="1E1916"/>
                </a:solidFill>
                <a:latin typeface="Arial"/>
                <a:cs typeface="Arial"/>
              </a:rPr>
              <a:t>1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20408" y="5318103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4861" y="0"/>
                </a:moveTo>
                <a:lnTo>
                  <a:pt x="34521" y="1958"/>
                </a:lnTo>
                <a:lnTo>
                  <a:pt x="42424" y="7295"/>
                </a:lnTo>
                <a:lnTo>
                  <a:pt x="47761" y="15199"/>
                </a:lnTo>
                <a:lnTo>
                  <a:pt x="49720" y="24858"/>
                </a:lnTo>
                <a:lnTo>
                  <a:pt x="47761" y="34520"/>
                </a:lnTo>
                <a:lnTo>
                  <a:pt x="42424" y="42425"/>
                </a:lnTo>
                <a:lnTo>
                  <a:pt x="34521" y="47761"/>
                </a:lnTo>
                <a:lnTo>
                  <a:pt x="24861" y="49720"/>
                </a:lnTo>
                <a:lnTo>
                  <a:pt x="15199" y="47761"/>
                </a:lnTo>
                <a:lnTo>
                  <a:pt x="7295" y="42425"/>
                </a:lnTo>
                <a:lnTo>
                  <a:pt x="1958" y="34520"/>
                </a:lnTo>
                <a:lnTo>
                  <a:pt x="0" y="24858"/>
                </a:lnTo>
                <a:lnTo>
                  <a:pt x="1958" y="15199"/>
                </a:lnTo>
                <a:lnTo>
                  <a:pt x="7295" y="7295"/>
                </a:lnTo>
                <a:lnTo>
                  <a:pt x="15199" y="1958"/>
                </a:lnTo>
                <a:lnTo>
                  <a:pt x="24861" y="0"/>
                </a:lnTo>
                <a:close/>
              </a:path>
            </a:pathLst>
          </a:custGeom>
          <a:ln w="3175">
            <a:solidFill>
              <a:srgbClr val="1E19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99481" y="5318100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4861" y="0"/>
                </a:moveTo>
                <a:lnTo>
                  <a:pt x="34523" y="1958"/>
                </a:lnTo>
                <a:lnTo>
                  <a:pt x="42427" y="7294"/>
                </a:lnTo>
                <a:lnTo>
                  <a:pt x="47764" y="15197"/>
                </a:lnTo>
                <a:lnTo>
                  <a:pt x="49723" y="24857"/>
                </a:lnTo>
                <a:lnTo>
                  <a:pt x="47764" y="34519"/>
                </a:lnTo>
                <a:lnTo>
                  <a:pt x="42427" y="42423"/>
                </a:lnTo>
                <a:lnTo>
                  <a:pt x="34523" y="47760"/>
                </a:lnTo>
                <a:lnTo>
                  <a:pt x="24861" y="49719"/>
                </a:lnTo>
                <a:lnTo>
                  <a:pt x="15201" y="47760"/>
                </a:lnTo>
                <a:lnTo>
                  <a:pt x="7296" y="42423"/>
                </a:lnTo>
                <a:lnTo>
                  <a:pt x="1959" y="34519"/>
                </a:lnTo>
                <a:lnTo>
                  <a:pt x="0" y="24857"/>
                </a:lnTo>
                <a:lnTo>
                  <a:pt x="1959" y="15197"/>
                </a:lnTo>
                <a:lnTo>
                  <a:pt x="7296" y="7294"/>
                </a:lnTo>
                <a:lnTo>
                  <a:pt x="15201" y="1958"/>
                </a:lnTo>
                <a:lnTo>
                  <a:pt x="24861" y="0"/>
                </a:lnTo>
                <a:close/>
              </a:path>
            </a:pathLst>
          </a:custGeom>
          <a:ln w="3175">
            <a:solidFill>
              <a:srgbClr val="1E19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99114" y="5299129"/>
            <a:ext cx="173990" cy="844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50" spc="20" dirty="0">
                <a:solidFill>
                  <a:srgbClr val="1E1916"/>
                </a:solidFill>
                <a:latin typeface="Arial"/>
                <a:cs typeface="Arial"/>
              </a:rPr>
              <a:t>1</a:t>
            </a:r>
            <a:r>
              <a:rPr sz="350" spc="80" dirty="0">
                <a:solidFill>
                  <a:srgbClr val="1E1916"/>
                </a:solidFill>
                <a:latin typeface="Arial"/>
                <a:cs typeface="Arial"/>
              </a:rPr>
              <a:t> </a:t>
            </a:r>
            <a:r>
              <a:rPr sz="350" spc="20" dirty="0">
                <a:solidFill>
                  <a:srgbClr val="1E1916"/>
                </a:solidFill>
                <a:latin typeface="Arial"/>
                <a:cs typeface="Arial"/>
              </a:rPr>
              <a:t>2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45260" y="5556716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4861" y="0"/>
                </a:moveTo>
                <a:lnTo>
                  <a:pt x="34523" y="1958"/>
                </a:lnTo>
                <a:lnTo>
                  <a:pt x="42427" y="7294"/>
                </a:lnTo>
                <a:lnTo>
                  <a:pt x="47764" y="15197"/>
                </a:lnTo>
                <a:lnTo>
                  <a:pt x="49723" y="24857"/>
                </a:lnTo>
                <a:lnTo>
                  <a:pt x="47764" y="34519"/>
                </a:lnTo>
                <a:lnTo>
                  <a:pt x="42427" y="42423"/>
                </a:lnTo>
                <a:lnTo>
                  <a:pt x="34523" y="47760"/>
                </a:lnTo>
                <a:lnTo>
                  <a:pt x="24861" y="49719"/>
                </a:lnTo>
                <a:lnTo>
                  <a:pt x="15199" y="47760"/>
                </a:lnTo>
                <a:lnTo>
                  <a:pt x="7295" y="42423"/>
                </a:lnTo>
                <a:lnTo>
                  <a:pt x="1958" y="34519"/>
                </a:lnTo>
                <a:lnTo>
                  <a:pt x="0" y="24857"/>
                </a:lnTo>
                <a:lnTo>
                  <a:pt x="1958" y="15197"/>
                </a:lnTo>
                <a:lnTo>
                  <a:pt x="7295" y="7294"/>
                </a:lnTo>
                <a:lnTo>
                  <a:pt x="15199" y="1958"/>
                </a:lnTo>
                <a:lnTo>
                  <a:pt x="24861" y="0"/>
                </a:lnTo>
                <a:close/>
              </a:path>
            </a:pathLst>
          </a:custGeom>
          <a:ln w="3175">
            <a:solidFill>
              <a:srgbClr val="1E19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45260" y="5640159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4861" y="0"/>
                </a:moveTo>
                <a:lnTo>
                  <a:pt x="34523" y="1958"/>
                </a:lnTo>
                <a:lnTo>
                  <a:pt x="42427" y="7295"/>
                </a:lnTo>
                <a:lnTo>
                  <a:pt x="47764" y="15199"/>
                </a:lnTo>
                <a:lnTo>
                  <a:pt x="49723" y="24861"/>
                </a:lnTo>
                <a:lnTo>
                  <a:pt x="47764" y="34521"/>
                </a:lnTo>
                <a:lnTo>
                  <a:pt x="42427" y="42426"/>
                </a:lnTo>
                <a:lnTo>
                  <a:pt x="34523" y="47763"/>
                </a:lnTo>
                <a:lnTo>
                  <a:pt x="24861" y="49723"/>
                </a:lnTo>
                <a:lnTo>
                  <a:pt x="15199" y="47763"/>
                </a:lnTo>
                <a:lnTo>
                  <a:pt x="7295" y="42426"/>
                </a:lnTo>
                <a:lnTo>
                  <a:pt x="1958" y="34521"/>
                </a:lnTo>
                <a:lnTo>
                  <a:pt x="0" y="24861"/>
                </a:lnTo>
                <a:lnTo>
                  <a:pt x="1958" y="15199"/>
                </a:lnTo>
                <a:lnTo>
                  <a:pt x="7295" y="7295"/>
                </a:lnTo>
                <a:lnTo>
                  <a:pt x="15199" y="1958"/>
                </a:lnTo>
                <a:lnTo>
                  <a:pt x="24861" y="0"/>
                </a:lnTo>
                <a:close/>
              </a:path>
            </a:pathLst>
          </a:custGeom>
          <a:ln w="3175">
            <a:solidFill>
              <a:srgbClr val="1E19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82863" y="5638824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4857" y="0"/>
                </a:moveTo>
                <a:lnTo>
                  <a:pt x="34519" y="1958"/>
                </a:lnTo>
                <a:lnTo>
                  <a:pt x="42423" y="7295"/>
                </a:lnTo>
                <a:lnTo>
                  <a:pt x="47760" y="15199"/>
                </a:lnTo>
                <a:lnTo>
                  <a:pt x="49719" y="24861"/>
                </a:lnTo>
                <a:lnTo>
                  <a:pt x="47760" y="34521"/>
                </a:lnTo>
                <a:lnTo>
                  <a:pt x="42423" y="42424"/>
                </a:lnTo>
                <a:lnTo>
                  <a:pt x="34519" y="47761"/>
                </a:lnTo>
                <a:lnTo>
                  <a:pt x="24857" y="49720"/>
                </a:lnTo>
                <a:lnTo>
                  <a:pt x="15197" y="47761"/>
                </a:lnTo>
                <a:lnTo>
                  <a:pt x="7294" y="42424"/>
                </a:lnTo>
                <a:lnTo>
                  <a:pt x="1958" y="34521"/>
                </a:lnTo>
                <a:lnTo>
                  <a:pt x="0" y="24861"/>
                </a:lnTo>
                <a:lnTo>
                  <a:pt x="1958" y="15199"/>
                </a:lnTo>
                <a:lnTo>
                  <a:pt x="7294" y="7295"/>
                </a:lnTo>
                <a:lnTo>
                  <a:pt x="15197" y="1958"/>
                </a:lnTo>
                <a:lnTo>
                  <a:pt x="24857" y="0"/>
                </a:lnTo>
                <a:close/>
              </a:path>
            </a:pathLst>
          </a:custGeom>
          <a:ln w="3175">
            <a:solidFill>
              <a:srgbClr val="1E19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21797" y="5642212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4862" y="0"/>
                </a:moveTo>
                <a:lnTo>
                  <a:pt x="34522" y="1958"/>
                </a:lnTo>
                <a:lnTo>
                  <a:pt x="42425" y="7295"/>
                </a:lnTo>
                <a:lnTo>
                  <a:pt x="47761" y="15199"/>
                </a:lnTo>
                <a:lnTo>
                  <a:pt x="49720" y="24861"/>
                </a:lnTo>
                <a:lnTo>
                  <a:pt x="47761" y="34523"/>
                </a:lnTo>
                <a:lnTo>
                  <a:pt x="42425" y="42427"/>
                </a:lnTo>
                <a:lnTo>
                  <a:pt x="34522" y="47764"/>
                </a:lnTo>
                <a:lnTo>
                  <a:pt x="24862" y="49723"/>
                </a:lnTo>
                <a:lnTo>
                  <a:pt x="15200" y="47764"/>
                </a:lnTo>
                <a:lnTo>
                  <a:pt x="7295" y="42427"/>
                </a:lnTo>
                <a:lnTo>
                  <a:pt x="1959" y="34523"/>
                </a:lnTo>
                <a:lnTo>
                  <a:pt x="0" y="24861"/>
                </a:lnTo>
                <a:lnTo>
                  <a:pt x="1959" y="15199"/>
                </a:lnTo>
                <a:lnTo>
                  <a:pt x="7295" y="7295"/>
                </a:lnTo>
                <a:lnTo>
                  <a:pt x="15200" y="1958"/>
                </a:lnTo>
                <a:lnTo>
                  <a:pt x="24862" y="0"/>
                </a:lnTo>
                <a:close/>
              </a:path>
            </a:pathLst>
          </a:custGeom>
          <a:ln w="3175">
            <a:solidFill>
              <a:srgbClr val="1E19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18916" y="687183"/>
            <a:ext cx="1615387" cy="1211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518916" y="52991"/>
            <a:ext cx="1837636" cy="726481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123189" algn="ctr">
              <a:lnSpc>
                <a:spcPts val="1789"/>
              </a:lnSpc>
              <a:spcBef>
                <a:spcPts val="265"/>
              </a:spcBef>
            </a:pPr>
            <a:r>
              <a:rPr lang="en-US" spc="-5" dirty="0"/>
              <a:t>NCTS </a:t>
            </a:r>
            <a:r>
              <a:rPr spc="-5" dirty="0"/>
              <a:t>Electric Screen  Operation</a:t>
            </a:r>
            <a:r>
              <a:rPr spc="-85" dirty="0"/>
              <a:t> </a:t>
            </a:r>
            <a:r>
              <a:rPr spc="-5" dirty="0"/>
              <a:t>Manual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00586" y="2032427"/>
            <a:ext cx="4281805" cy="284416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04139" marR="15240" indent="-90170">
              <a:lnSpc>
                <a:spcPts val="1010"/>
              </a:lnSpc>
              <a:spcBef>
                <a:spcPts val="190"/>
              </a:spcBef>
            </a:pPr>
            <a:r>
              <a:rPr sz="900" spc="-5" dirty="0">
                <a:latin typeface="Arial"/>
                <a:cs typeface="Arial"/>
              </a:rPr>
              <a:t>1.Power cords connection: Before connect the electric screen to electric </a:t>
            </a:r>
            <a:r>
              <a:rPr sz="900" spc="-10" dirty="0">
                <a:latin typeface="Arial"/>
                <a:cs typeface="Arial"/>
              </a:rPr>
              <a:t>power  </a:t>
            </a:r>
            <a:r>
              <a:rPr sz="900" spc="-5" dirty="0">
                <a:latin typeface="Arial"/>
                <a:cs typeface="Arial"/>
              </a:rPr>
              <a:t>supply,please properly connect the GX16 Controller</a:t>
            </a:r>
            <a:r>
              <a:rPr sz="900" spc="-10" dirty="0">
                <a:latin typeface="Arial"/>
                <a:cs typeface="Arial"/>
              </a:rPr>
              <a:t> follows:</a:t>
            </a:r>
            <a:endParaRPr sz="900" dirty="0">
              <a:latin typeface="Arial"/>
              <a:cs typeface="Arial"/>
            </a:endParaRPr>
          </a:p>
          <a:p>
            <a:pPr marL="13970">
              <a:lnSpc>
                <a:spcPts val="940"/>
              </a:lnSpc>
            </a:pPr>
            <a:r>
              <a:rPr sz="900" spc="-5" dirty="0">
                <a:latin typeface="Arial"/>
                <a:cs typeface="Arial"/>
              </a:rPr>
              <a:t>a.Plug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four-pin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female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connector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at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one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end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of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connect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cable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into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four-</a:t>
            </a:r>
            <a:endParaRPr sz="900" dirty="0">
              <a:latin typeface="Arial"/>
              <a:cs typeface="Arial"/>
            </a:endParaRPr>
          </a:p>
          <a:p>
            <a:pPr marL="114300" marR="5080" algn="just">
              <a:lnSpc>
                <a:spcPts val="1010"/>
              </a:lnSpc>
              <a:spcBef>
                <a:spcPts val="55"/>
              </a:spcBef>
            </a:pPr>
            <a:r>
              <a:rPr sz="900" spc="-5" dirty="0">
                <a:latin typeface="Arial"/>
                <a:cs typeface="Arial"/>
              </a:rPr>
              <a:t>pin male connector at the right side of the screen case;then plug the </a:t>
            </a:r>
            <a:r>
              <a:rPr sz="900" spc="-10" dirty="0">
                <a:latin typeface="Arial"/>
                <a:cs typeface="Arial"/>
              </a:rPr>
              <a:t>four-pin  </a:t>
            </a:r>
            <a:r>
              <a:rPr sz="900" spc="-5" dirty="0">
                <a:latin typeface="Arial"/>
                <a:cs typeface="Arial"/>
              </a:rPr>
              <a:t>female connector at the other side of the connect cable into the four-pin </a:t>
            </a:r>
            <a:r>
              <a:rPr sz="900" spc="-10" dirty="0">
                <a:latin typeface="Arial"/>
                <a:cs typeface="Arial"/>
              </a:rPr>
              <a:t>male  </a:t>
            </a:r>
            <a:r>
              <a:rPr sz="900" spc="-5" dirty="0">
                <a:latin typeface="Arial"/>
                <a:cs typeface="Arial"/>
              </a:rPr>
              <a:t>connector of the GX16 Controller.Turn the screw clock-wise to tight the  </a:t>
            </a:r>
            <a:r>
              <a:rPr sz="900" spc="-10" dirty="0">
                <a:latin typeface="Arial"/>
                <a:cs typeface="Arial"/>
              </a:rPr>
              <a:t>connection.</a:t>
            </a:r>
            <a:endParaRPr sz="900" dirty="0">
              <a:latin typeface="Arial"/>
              <a:cs typeface="Arial"/>
            </a:endParaRPr>
          </a:p>
          <a:p>
            <a:pPr marL="13970">
              <a:lnSpc>
                <a:spcPts val="930"/>
              </a:lnSpc>
            </a:pPr>
            <a:r>
              <a:rPr sz="900" spc="-5" dirty="0">
                <a:latin typeface="Arial"/>
                <a:cs typeface="Arial"/>
              </a:rPr>
              <a:t>b.Plug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three-pin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female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connector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of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power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cord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into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spc="16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three-pin</a:t>
            </a:r>
            <a:r>
              <a:rPr sz="900" spc="16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male</a:t>
            </a:r>
            <a:endParaRPr sz="900" dirty="0">
              <a:latin typeface="Arial"/>
              <a:cs typeface="Arial"/>
            </a:endParaRPr>
          </a:p>
          <a:p>
            <a:pPr marL="98425">
              <a:lnSpc>
                <a:spcPts val="1005"/>
              </a:lnSpc>
            </a:pPr>
            <a:r>
              <a:rPr sz="900" spc="-5" dirty="0">
                <a:latin typeface="Arial"/>
                <a:cs typeface="Arial"/>
              </a:rPr>
              <a:t>connector of the GX16,turn the screw clockwise to tight the </a:t>
            </a:r>
            <a:r>
              <a:rPr sz="900" spc="-10" dirty="0">
                <a:latin typeface="Arial"/>
                <a:cs typeface="Arial"/>
              </a:rPr>
              <a:t>connection.</a:t>
            </a:r>
            <a:endParaRPr sz="900" dirty="0">
              <a:latin typeface="Arial"/>
              <a:cs typeface="Arial"/>
            </a:endParaRPr>
          </a:p>
          <a:p>
            <a:pPr marL="98425" marR="9525" indent="-84455">
              <a:lnSpc>
                <a:spcPts val="1010"/>
              </a:lnSpc>
              <a:spcBef>
                <a:spcPts val="55"/>
              </a:spcBef>
            </a:pPr>
            <a:r>
              <a:rPr sz="900" spc="-5" dirty="0">
                <a:latin typeface="Arial"/>
                <a:cs typeface="Arial"/>
              </a:rPr>
              <a:t>c.Plug the power cord into the electric outler,(Please make sure the electric </a:t>
            </a:r>
            <a:r>
              <a:rPr sz="900" spc="-10" dirty="0">
                <a:latin typeface="Arial"/>
                <a:cs typeface="Arial"/>
              </a:rPr>
              <a:t>voltage  </a:t>
            </a:r>
            <a:r>
              <a:rPr sz="900" spc="-5" dirty="0">
                <a:latin typeface="Arial"/>
                <a:cs typeface="Arial"/>
              </a:rPr>
              <a:t>is correct).The indicate the power is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on.</a:t>
            </a:r>
            <a:endParaRPr sz="900" dirty="0">
              <a:latin typeface="Arial"/>
              <a:cs typeface="Arial"/>
            </a:endParaRPr>
          </a:p>
          <a:p>
            <a:pPr marL="13970">
              <a:lnSpc>
                <a:spcPts val="940"/>
              </a:lnSpc>
            </a:pPr>
            <a:r>
              <a:rPr sz="900" spc="-5" dirty="0">
                <a:latin typeface="Arial"/>
                <a:cs typeface="Arial"/>
              </a:rPr>
              <a:t>2.How to operate 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screen:</a:t>
            </a:r>
            <a:endParaRPr sz="900" dirty="0">
              <a:latin typeface="Arial"/>
              <a:cs typeface="Arial"/>
            </a:endParaRPr>
          </a:p>
          <a:p>
            <a:pPr marL="93345" marR="15875" indent="-63500">
              <a:lnSpc>
                <a:spcPts val="1010"/>
              </a:lnSpc>
              <a:spcBef>
                <a:spcPts val="55"/>
              </a:spcBef>
            </a:pPr>
            <a:r>
              <a:rPr sz="900" spc="-5" dirty="0">
                <a:latin typeface="Arial"/>
                <a:cs typeface="Arial"/>
              </a:rPr>
              <a:t>a.Stretching out projector screen.Press DOWN key of the switch and the screen </a:t>
            </a:r>
            <a:r>
              <a:rPr sz="900" spc="-10" dirty="0">
                <a:latin typeface="Arial"/>
                <a:cs typeface="Arial"/>
              </a:rPr>
              <a:t>will  </a:t>
            </a:r>
            <a:r>
              <a:rPr sz="900" spc="-5" dirty="0">
                <a:latin typeface="Arial"/>
                <a:cs typeface="Arial"/>
              </a:rPr>
              <a:t>automatically stretch down and the stop when it is fully stretched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out.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940"/>
              </a:lnSpc>
            </a:pPr>
            <a:r>
              <a:rPr sz="900" spc="-5" dirty="0">
                <a:latin typeface="Arial"/>
                <a:cs typeface="Arial"/>
              </a:rPr>
              <a:t>b.Rolling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back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projector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screen.Press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UP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key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of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switch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and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spc="2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screen</a:t>
            </a:r>
            <a:r>
              <a:rPr sz="900" spc="19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will</a:t>
            </a:r>
            <a:endParaRPr sz="900" dirty="0">
              <a:latin typeface="Arial"/>
              <a:cs typeface="Arial"/>
            </a:endParaRPr>
          </a:p>
          <a:p>
            <a:pPr marL="114300" marR="15875">
              <a:lnSpc>
                <a:spcPts val="1010"/>
              </a:lnSpc>
              <a:spcBef>
                <a:spcPts val="55"/>
              </a:spcBef>
            </a:pPr>
            <a:r>
              <a:rPr sz="900" spc="-5" dirty="0">
                <a:latin typeface="Arial"/>
                <a:cs typeface="Arial"/>
              </a:rPr>
              <a:t>automatically roll up into the metal drum and stop automatically when the </a:t>
            </a:r>
            <a:r>
              <a:rPr sz="900" spc="-10" dirty="0">
                <a:latin typeface="Arial"/>
                <a:cs typeface="Arial"/>
              </a:rPr>
              <a:t>screen  </a:t>
            </a:r>
            <a:r>
              <a:rPr sz="900" spc="-5" dirty="0">
                <a:latin typeface="Arial"/>
                <a:cs typeface="Arial"/>
              </a:rPr>
              <a:t>is fully rolled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up.</a:t>
            </a:r>
            <a:endParaRPr sz="900" dirty="0">
              <a:latin typeface="Arial"/>
              <a:cs typeface="Arial"/>
            </a:endParaRPr>
          </a:p>
          <a:p>
            <a:pPr marL="13970">
              <a:lnSpc>
                <a:spcPts val="940"/>
              </a:lnSpc>
            </a:pPr>
            <a:r>
              <a:rPr sz="900" spc="-5" dirty="0">
                <a:latin typeface="Arial"/>
                <a:cs typeface="Arial"/>
              </a:rPr>
              <a:t>c.Stopping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projector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screen.Press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STOR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of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switch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to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stop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screen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and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it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can</a:t>
            </a:r>
            <a:endParaRPr sz="900" dirty="0">
              <a:latin typeface="Arial"/>
              <a:cs typeface="Arial"/>
            </a:endParaRPr>
          </a:p>
          <a:p>
            <a:pPr marL="114300">
              <a:lnSpc>
                <a:spcPts val="1005"/>
              </a:lnSpc>
            </a:pPr>
            <a:r>
              <a:rPr sz="900" spc="-5" dirty="0">
                <a:latin typeface="Arial"/>
                <a:cs typeface="Arial"/>
              </a:rPr>
              <a:t>be stopped at any</a:t>
            </a:r>
            <a:r>
              <a:rPr sz="900" spc="-10" dirty="0">
                <a:latin typeface="Arial"/>
                <a:cs typeface="Arial"/>
              </a:rPr>
              <a:t> position.</a:t>
            </a:r>
            <a:endParaRPr sz="900" dirty="0">
              <a:latin typeface="Arial"/>
              <a:cs typeface="Arial"/>
            </a:endParaRPr>
          </a:p>
          <a:p>
            <a:pPr marL="104139" marR="15240" indent="-90170" algn="just">
              <a:lnSpc>
                <a:spcPts val="1010"/>
              </a:lnSpc>
              <a:spcBef>
                <a:spcPts val="55"/>
              </a:spcBef>
            </a:pPr>
            <a:r>
              <a:rPr sz="900" spc="-5" dirty="0">
                <a:latin typeface="Arial"/>
                <a:cs typeface="Arial"/>
              </a:rPr>
              <a:t>d.Adjusting the viewing area of the screen:using a screw driver to adjust the </a:t>
            </a:r>
            <a:r>
              <a:rPr sz="900" spc="-10" dirty="0">
                <a:latin typeface="Arial"/>
                <a:cs typeface="Arial"/>
              </a:rPr>
              <a:t>viewing  </a:t>
            </a:r>
            <a:r>
              <a:rPr sz="900" spc="-5" dirty="0">
                <a:latin typeface="Arial"/>
                <a:cs typeface="Arial"/>
              </a:rPr>
              <a:t>area of the screen according to the diagram on the case cover at the right side of  the screen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case.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2404" y="5510784"/>
            <a:ext cx="4277360" cy="115379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R="1186180" algn="r">
              <a:lnSpc>
                <a:spcPct val="100000"/>
              </a:lnSpc>
              <a:spcBef>
                <a:spcPts val="345"/>
              </a:spcBef>
            </a:pPr>
            <a:r>
              <a:rPr sz="350" spc="20" dirty="0">
                <a:solidFill>
                  <a:srgbClr val="1E1916"/>
                </a:solidFill>
                <a:latin typeface="Arial"/>
                <a:cs typeface="Arial"/>
              </a:rPr>
              <a:t>3</a:t>
            </a:r>
            <a:endParaRPr sz="350" dirty="0">
              <a:latin typeface="Arial"/>
              <a:cs typeface="Arial"/>
            </a:endParaRPr>
          </a:p>
          <a:p>
            <a:pPr marR="909955" algn="r">
              <a:lnSpc>
                <a:spcPct val="100000"/>
              </a:lnSpc>
              <a:spcBef>
                <a:spcPts val="254"/>
              </a:spcBef>
            </a:pPr>
            <a:r>
              <a:rPr sz="350" spc="20" dirty="0">
                <a:solidFill>
                  <a:srgbClr val="1E1916"/>
                </a:solidFill>
                <a:latin typeface="Arial"/>
                <a:cs typeface="Arial"/>
              </a:rPr>
              <a:t>4 </a:t>
            </a:r>
            <a:r>
              <a:rPr sz="525" spc="30" baseline="7936" dirty="0">
                <a:solidFill>
                  <a:srgbClr val="1E1916"/>
                </a:solidFill>
                <a:latin typeface="Arial"/>
                <a:cs typeface="Arial"/>
              </a:rPr>
              <a:t>4</a:t>
            </a:r>
            <a:r>
              <a:rPr sz="525" spc="75" baseline="7936" dirty="0">
                <a:solidFill>
                  <a:srgbClr val="1E1916"/>
                </a:solidFill>
                <a:latin typeface="Arial"/>
                <a:cs typeface="Arial"/>
              </a:rPr>
              <a:t> </a:t>
            </a:r>
            <a:r>
              <a:rPr sz="350" spc="20" dirty="0">
                <a:solidFill>
                  <a:srgbClr val="1E1916"/>
                </a:solidFill>
                <a:latin typeface="Arial"/>
                <a:cs typeface="Arial"/>
              </a:rPr>
              <a:t>3</a:t>
            </a:r>
            <a:endParaRPr sz="3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50" dirty="0">
              <a:latin typeface="Times New Roman"/>
              <a:cs typeface="Times New Roman"/>
            </a:endParaRPr>
          </a:p>
          <a:p>
            <a:pPr marL="12700">
              <a:lnSpc>
                <a:spcPts val="1045"/>
              </a:lnSpc>
            </a:pPr>
            <a:r>
              <a:rPr sz="900" spc="-5" dirty="0">
                <a:latin typeface="Arial"/>
                <a:cs typeface="Arial"/>
              </a:rPr>
              <a:t>3.Notice: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1005"/>
              </a:lnSpc>
            </a:pPr>
            <a:r>
              <a:rPr sz="900" spc="-5" dirty="0">
                <a:latin typeface="Arial"/>
                <a:cs typeface="Arial"/>
              </a:rPr>
              <a:t>a.The switch should be positioned at STOP when the screen is not in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use.</a:t>
            </a:r>
            <a:endParaRPr sz="900" dirty="0">
              <a:latin typeface="Arial"/>
              <a:cs typeface="Arial"/>
            </a:endParaRPr>
          </a:p>
          <a:p>
            <a:pPr marL="112395" marR="12700" indent="-100330">
              <a:lnSpc>
                <a:spcPts val="1010"/>
              </a:lnSpc>
              <a:spcBef>
                <a:spcPts val="55"/>
              </a:spcBef>
            </a:pPr>
            <a:r>
              <a:rPr sz="900" spc="-5" dirty="0">
                <a:latin typeface="Arial"/>
                <a:cs typeface="Arial"/>
              </a:rPr>
              <a:t>b.Before rolling back the screen,please make sure that there is no insect,dust </a:t>
            </a:r>
            <a:r>
              <a:rPr sz="900" spc="-10" dirty="0">
                <a:latin typeface="Arial"/>
                <a:cs typeface="Arial"/>
              </a:rPr>
              <a:t>or  </a:t>
            </a:r>
            <a:r>
              <a:rPr sz="900" spc="-5" dirty="0">
                <a:latin typeface="Arial"/>
                <a:cs typeface="Arial"/>
              </a:rPr>
              <a:t>other object on 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screen.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940"/>
              </a:lnSpc>
            </a:pPr>
            <a:r>
              <a:rPr sz="900" spc="-5" dirty="0">
                <a:latin typeface="Arial"/>
                <a:cs typeface="Arial"/>
              </a:rPr>
              <a:t>c.The screen can be rolled up and down continually,but continuous time of rolling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up</a:t>
            </a:r>
            <a:endParaRPr sz="900" dirty="0">
              <a:latin typeface="Arial"/>
              <a:cs typeface="Arial"/>
            </a:endParaRPr>
          </a:p>
          <a:p>
            <a:pPr marL="123189" marR="6350">
              <a:lnSpc>
                <a:spcPts val="1010"/>
              </a:lnSpc>
              <a:spcBef>
                <a:spcPts val="55"/>
              </a:spcBef>
            </a:pPr>
            <a:r>
              <a:rPr sz="900" spc="-5" dirty="0">
                <a:latin typeface="Arial"/>
                <a:cs typeface="Arial"/>
              </a:rPr>
              <a:t>and down should not exceed 5 minutes to prevent overheat of the motor.In </a:t>
            </a:r>
            <a:r>
              <a:rPr sz="900" spc="-10" dirty="0">
                <a:latin typeface="Arial"/>
                <a:cs typeface="Arial"/>
              </a:rPr>
              <a:t>case  </a:t>
            </a:r>
            <a:r>
              <a:rPr sz="900" spc="-5" dirty="0">
                <a:latin typeface="Arial"/>
                <a:cs typeface="Arial"/>
              </a:rPr>
              <a:t>of continuous use necessary,you should wait until the motor cools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down.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9029" y="129564"/>
            <a:ext cx="2221230" cy="17830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60705">
              <a:lnSpc>
                <a:spcPts val="980"/>
              </a:lnSpc>
              <a:spcBef>
                <a:spcPts val="195"/>
              </a:spcBef>
            </a:pPr>
            <a:r>
              <a:rPr sz="850" spc="15" dirty="0">
                <a:latin typeface="Arial"/>
                <a:cs typeface="Arial"/>
              </a:rPr>
              <a:t>4.Remote </a:t>
            </a:r>
            <a:r>
              <a:rPr sz="850" spc="10" dirty="0">
                <a:latin typeface="Arial"/>
                <a:cs typeface="Arial"/>
              </a:rPr>
              <a:t>Controller:  1)Characteristic of the</a:t>
            </a:r>
            <a:r>
              <a:rPr sz="850" spc="-15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Controller:</a:t>
            </a:r>
            <a:endParaRPr sz="850">
              <a:latin typeface="Arial"/>
              <a:cs typeface="Arial"/>
            </a:endParaRPr>
          </a:p>
          <a:p>
            <a:pPr marL="12700" marR="13970">
              <a:lnSpc>
                <a:spcPts val="980"/>
              </a:lnSpc>
              <a:spcBef>
                <a:spcPts val="5"/>
              </a:spcBef>
            </a:pPr>
            <a:r>
              <a:rPr sz="850" spc="10" dirty="0">
                <a:latin typeface="Arial"/>
                <a:cs typeface="Arial"/>
              </a:rPr>
              <a:t>a.Utilize </a:t>
            </a:r>
            <a:r>
              <a:rPr sz="850" spc="15" dirty="0">
                <a:latin typeface="Arial"/>
                <a:cs typeface="Arial"/>
              </a:rPr>
              <a:t>IC </a:t>
            </a:r>
            <a:r>
              <a:rPr sz="850" spc="10" dirty="0">
                <a:latin typeface="Arial"/>
                <a:cs typeface="Arial"/>
              </a:rPr>
              <a:t>technology to control the screen.  </a:t>
            </a:r>
            <a:r>
              <a:rPr sz="850" spc="15" dirty="0">
                <a:latin typeface="Arial"/>
                <a:cs typeface="Arial"/>
              </a:rPr>
              <a:t>b.Each </a:t>
            </a:r>
            <a:r>
              <a:rPr sz="850" spc="10" dirty="0">
                <a:latin typeface="Arial"/>
                <a:cs typeface="Arial"/>
              </a:rPr>
              <a:t>set of transmitter </a:t>
            </a:r>
            <a:r>
              <a:rPr sz="850" spc="15" dirty="0">
                <a:latin typeface="Arial"/>
                <a:cs typeface="Arial"/>
              </a:rPr>
              <a:t>and </a:t>
            </a:r>
            <a:r>
              <a:rPr sz="850" spc="10" dirty="0">
                <a:latin typeface="Arial"/>
                <a:cs typeface="Arial"/>
              </a:rPr>
              <a:t>receiver of the  </a:t>
            </a:r>
            <a:r>
              <a:rPr sz="850" spc="15" dirty="0">
                <a:latin typeface="Arial"/>
                <a:cs typeface="Arial"/>
              </a:rPr>
              <a:t>screen </a:t>
            </a:r>
            <a:r>
              <a:rPr sz="850" spc="10" dirty="0">
                <a:latin typeface="Arial"/>
                <a:cs typeface="Arial"/>
              </a:rPr>
              <a:t>is </a:t>
            </a:r>
            <a:r>
              <a:rPr sz="850" spc="15" dirty="0">
                <a:latin typeface="Arial"/>
                <a:cs typeface="Arial"/>
              </a:rPr>
              <a:t>guaranteed </a:t>
            </a:r>
            <a:r>
              <a:rPr sz="850" spc="10" dirty="0">
                <a:latin typeface="Arial"/>
                <a:cs typeface="Arial"/>
              </a:rPr>
              <a:t>to </a:t>
            </a:r>
            <a:r>
              <a:rPr sz="850" spc="15" dirty="0">
                <a:latin typeface="Arial"/>
                <a:cs typeface="Arial"/>
              </a:rPr>
              <a:t>be </a:t>
            </a:r>
            <a:r>
              <a:rPr sz="850" spc="10" dirty="0">
                <a:latin typeface="Arial"/>
                <a:cs typeface="Arial"/>
              </a:rPr>
              <a:t>compatible.  </a:t>
            </a:r>
            <a:r>
              <a:rPr sz="850" spc="15" dirty="0">
                <a:latin typeface="Arial"/>
                <a:cs typeface="Arial"/>
              </a:rPr>
              <a:t>c.The </a:t>
            </a:r>
            <a:r>
              <a:rPr sz="850" spc="10" dirty="0">
                <a:latin typeface="Arial"/>
                <a:cs typeface="Arial"/>
              </a:rPr>
              <a:t>screen </a:t>
            </a:r>
            <a:r>
              <a:rPr sz="850" spc="15" dirty="0">
                <a:latin typeface="Arial"/>
                <a:cs typeface="Arial"/>
              </a:rPr>
              <a:t>can be </a:t>
            </a:r>
            <a:r>
              <a:rPr sz="850" spc="10" dirty="0">
                <a:latin typeface="Arial"/>
                <a:cs typeface="Arial"/>
              </a:rPr>
              <a:t>operated with either  line seitch or </a:t>
            </a:r>
            <a:r>
              <a:rPr sz="850" spc="15" dirty="0">
                <a:latin typeface="Arial"/>
                <a:cs typeface="Arial"/>
              </a:rPr>
              <a:t>remote</a:t>
            </a:r>
            <a:r>
              <a:rPr sz="850" spc="-2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controls.</a:t>
            </a:r>
            <a:endParaRPr sz="850">
              <a:latin typeface="Arial"/>
              <a:cs typeface="Arial"/>
            </a:endParaRPr>
          </a:p>
          <a:p>
            <a:pPr marL="12700" marR="55880">
              <a:lnSpc>
                <a:spcPts val="980"/>
              </a:lnSpc>
              <a:spcBef>
                <a:spcPts val="15"/>
              </a:spcBef>
            </a:pPr>
            <a:r>
              <a:rPr sz="850" spc="15" dirty="0">
                <a:latin typeface="Arial"/>
                <a:cs typeface="Arial"/>
              </a:rPr>
              <a:t>d.Type </a:t>
            </a:r>
            <a:r>
              <a:rPr sz="850" spc="10" dirty="0">
                <a:latin typeface="Arial"/>
                <a:cs typeface="Arial"/>
              </a:rPr>
              <a:t>I:Radio</a:t>
            </a:r>
            <a:r>
              <a:rPr sz="850" spc="-7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Frequency.Remote+Infrared  </a:t>
            </a:r>
            <a:r>
              <a:rPr sz="850" spc="15" dirty="0">
                <a:latin typeface="Arial"/>
                <a:cs typeface="Arial"/>
              </a:rPr>
              <a:t>Remote+Receiver</a:t>
            </a:r>
            <a:r>
              <a:rPr sz="85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Controller.</a:t>
            </a:r>
            <a:endParaRPr sz="850">
              <a:latin typeface="Arial"/>
              <a:cs typeface="Arial"/>
            </a:endParaRPr>
          </a:p>
          <a:p>
            <a:pPr marL="12700" marR="5080">
              <a:lnSpc>
                <a:spcPts val="980"/>
              </a:lnSpc>
              <a:spcBef>
                <a:spcPts val="5"/>
              </a:spcBef>
              <a:tabLst>
                <a:tab pos="397510" algn="l"/>
              </a:tabLst>
            </a:pPr>
            <a:r>
              <a:rPr sz="850" spc="15" dirty="0">
                <a:latin typeface="Arial"/>
                <a:cs typeface="Arial"/>
              </a:rPr>
              <a:t>Type	</a:t>
            </a:r>
            <a:r>
              <a:rPr sz="850" spc="10" dirty="0">
                <a:latin typeface="Arial"/>
                <a:cs typeface="Arial"/>
              </a:rPr>
              <a:t>:Radio </a:t>
            </a:r>
            <a:r>
              <a:rPr sz="850" spc="15" dirty="0">
                <a:latin typeface="Arial"/>
                <a:cs typeface="Arial"/>
              </a:rPr>
              <a:t>Frequency</a:t>
            </a:r>
            <a:r>
              <a:rPr sz="850" spc="-55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Remote+Receiver  </a:t>
            </a:r>
            <a:r>
              <a:rPr sz="850" spc="10" dirty="0">
                <a:latin typeface="Arial"/>
                <a:cs typeface="Arial"/>
              </a:rPr>
              <a:t>Controller.</a:t>
            </a:r>
            <a:endParaRPr sz="850">
              <a:latin typeface="Arial"/>
              <a:cs typeface="Arial"/>
            </a:endParaRPr>
          </a:p>
          <a:p>
            <a:pPr marL="12700" marR="470534">
              <a:lnSpc>
                <a:spcPts val="980"/>
              </a:lnSpc>
              <a:spcBef>
                <a:spcPts val="10"/>
              </a:spcBef>
              <a:tabLst>
                <a:tab pos="403860" algn="l"/>
              </a:tabLst>
            </a:pPr>
            <a:r>
              <a:rPr sz="850" spc="15" dirty="0">
                <a:latin typeface="Arial"/>
                <a:cs typeface="Arial"/>
              </a:rPr>
              <a:t>Type	</a:t>
            </a:r>
            <a:r>
              <a:rPr sz="850" spc="10" dirty="0">
                <a:latin typeface="Arial"/>
                <a:cs typeface="Arial"/>
              </a:rPr>
              <a:t>:Infrared</a:t>
            </a:r>
            <a:r>
              <a:rPr sz="850" spc="-100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Remote+Receiver  </a:t>
            </a:r>
            <a:r>
              <a:rPr sz="850" spc="10" dirty="0">
                <a:latin typeface="Arial"/>
                <a:cs typeface="Arial"/>
              </a:rPr>
              <a:t>Controller.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ts val="960"/>
              </a:lnSpc>
            </a:pPr>
            <a:r>
              <a:rPr sz="850" spc="10" dirty="0">
                <a:latin typeface="Arial"/>
                <a:cs typeface="Arial"/>
              </a:rPr>
              <a:t>2)Specification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0698" y="1877457"/>
            <a:ext cx="1187450" cy="1600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50" spc="15" dirty="0">
                <a:latin typeface="Arial"/>
                <a:cs typeface="Arial"/>
              </a:rPr>
              <a:t>240 </a:t>
            </a:r>
            <a:r>
              <a:rPr sz="850" spc="20" dirty="0">
                <a:latin typeface="Arial"/>
                <a:cs typeface="Arial"/>
              </a:rPr>
              <a:t>V </a:t>
            </a:r>
            <a:r>
              <a:rPr sz="850" spc="10" dirty="0">
                <a:latin typeface="Arial"/>
                <a:cs typeface="Arial"/>
              </a:rPr>
              <a:t>or </a:t>
            </a:r>
            <a:r>
              <a:rPr sz="850" spc="20" dirty="0">
                <a:latin typeface="Arial"/>
                <a:cs typeface="Arial"/>
              </a:rPr>
              <a:t>AC </a:t>
            </a:r>
            <a:r>
              <a:rPr sz="850" spc="15" dirty="0">
                <a:latin typeface="Arial"/>
                <a:cs typeface="Arial"/>
              </a:rPr>
              <a:t>95 </a:t>
            </a:r>
            <a:r>
              <a:rPr sz="850" spc="20" dirty="0">
                <a:latin typeface="Arial"/>
                <a:cs typeface="Arial"/>
              </a:rPr>
              <a:t>V</a:t>
            </a:r>
            <a:r>
              <a:rPr sz="850" spc="204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125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021" y="1877457"/>
            <a:ext cx="901700" cy="4095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980"/>
              </a:lnSpc>
              <a:spcBef>
                <a:spcPts val="195"/>
              </a:spcBef>
            </a:pPr>
            <a:r>
              <a:rPr sz="850" spc="10" dirty="0">
                <a:latin typeface="Arial"/>
                <a:cs typeface="Arial"/>
              </a:rPr>
              <a:t>a.Voltage:AC</a:t>
            </a:r>
            <a:r>
              <a:rPr sz="850" spc="-35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190  </a:t>
            </a:r>
            <a:r>
              <a:rPr sz="850" spc="20" dirty="0">
                <a:latin typeface="Arial"/>
                <a:cs typeface="Arial"/>
              </a:rPr>
              <a:t>V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ts val="960"/>
              </a:lnSpc>
            </a:pPr>
            <a:r>
              <a:rPr sz="850" spc="10" dirty="0">
                <a:latin typeface="Arial"/>
                <a:cs typeface="Arial"/>
              </a:rPr>
              <a:t>b.Currency:&lt;6A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021" y="2252010"/>
            <a:ext cx="2205355" cy="14084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000"/>
              </a:lnSpc>
              <a:spcBef>
                <a:spcPts val="130"/>
              </a:spcBef>
            </a:pPr>
            <a:r>
              <a:rPr sz="850" spc="10" dirty="0">
                <a:latin typeface="Arial"/>
                <a:cs typeface="Arial"/>
              </a:rPr>
              <a:t>c.Output</a:t>
            </a:r>
            <a:r>
              <a:rPr sz="850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power:&lt;800W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ts val="985"/>
              </a:lnSpc>
            </a:pPr>
            <a:r>
              <a:rPr sz="850" spc="15" dirty="0">
                <a:latin typeface="Arial"/>
                <a:cs typeface="Arial"/>
              </a:rPr>
              <a:t>d.Working Environment</a:t>
            </a:r>
            <a:r>
              <a:rPr sz="850" spc="-25" dirty="0">
                <a:latin typeface="Arial"/>
                <a:cs typeface="Arial"/>
              </a:rPr>
              <a:t> </a:t>
            </a:r>
            <a:r>
              <a:rPr sz="850" spc="5" dirty="0">
                <a:latin typeface="Arial"/>
                <a:cs typeface="Arial"/>
              </a:rPr>
              <a:t>Temperature:-30</a:t>
            </a:r>
            <a:endParaRPr sz="850">
              <a:latin typeface="Arial"/>
              <a:cs typeface="Arial"/>
            </a:endParaRPr>
          </a:p>
          <a:p>
            <a:pPr marL="235585">
              <a:lnSpc>
                <a:spcPts val="985"/>
              </a:lnSpc>
            </a:pPr>
            <a:r>
              <a:rPr sz="850" spc="15" dirty="0">
                <a:latin typeface="Arial"/>
                <a:cs typeface="Arial"/>
              </a:rPr>
              <a:t>+70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ts val="985"/>
              </a:lnSpc>
            </a:pPr>
            <a:r>
              <a:rPr sz="850" spc="10" dirty="0">
                <a:latin typeface="Arial"/>
                <a:cs typeface="Arial"/>
              </a:rPr>
              <a:t>e.Transmitting</a:t>
            </a:r>
            <a:r>
              <a:rPr sz="850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power:&lt;30mV</a:t>
            </a:r>
            <a:endParaRPr sz="850">
              <a:latin typeface="Arial"/>
              <a:cs typeface="Arial"/>
            </a:endParaRPr>
          </a:p>
          <a:p>
            <a:pPr marL="74930" indent="-62230">
              <a:lnSpc>
                <a:spcPts val="985"/>
              </a:lnSpc>
              <a:buSzPct val="88235"/>
              <a:buAutoNum type="alphaLcPeriod" startAt="6"/>
              <a:tabLst>
                <a:tab pos="75565" algn="l"/>
              </a:tabLst>
            </a:pPr>
            <a:r>
              <a:rPr sz="850" spc="20" dirty="0">
                <a:latin typeface="Arial"/>
                <a:cs typeface="Arial"/>
              </a:rPr>
              <a:t>RF </a:t>
            </a:r>
            <a:r>
              <a:rPr sz="850" spc="15" dirty="0">
                <a:latin typeface="Arial"/>
                <a:cs typeface="Arial"/>
              </a:rPr>
              <a:t>remote </a:t>
            </a:r>
            <a:r>
              <a:rPr sz="850" spc="10" dirty="0">
                <a:latin typeface="Arial"/>
                <a:cs typeface="Arial"/>
              </a:rPr>
              <a:t>control</a:t>
            </a:r>
            <a:r>
              <a:rPr sz="850" spc="-35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distance:200m</a:t>
            </a:r>
            <a:endParaRPr sz="850">
              <a:latin typeface="Arial"/>
              <a:cs typeface="Arial"/>
            </a:endParaRPr>
          </a:p>
          <a:p>
            <a:pPr marL="106045" indent="-93345">
              <a:lnSpc>
                <a:spcPts val="985"/>
              </a:lnSpc>
              <a:buSzPct val="88235"/>
              <a:buAutoNum type="alphaLcPeriod" startAt="6"/>
              <a:tabLst>
                <a:tab pos="106680" algn="l"/>
              </a:tabLst>
            </a:pPr>
            <a:r>
              <a:rPr sz="850" spc="10" dirty="0">
                <a:latin typeface="Arial"/>
                <a:cs typeface="Arial"/>
              </a:rPr>
              <a:t>IF </a:t>
            </a:r>
            <a:r>
              <a:rPr sz="850" spc="15" dirty="0">
                <a:latin typeface="Arial"/>
                <a:cs typeface="Arial"/>
              </a:rPr>
              <a:t>remote </a:t>
            </a:r>
            <a:r>
              <a:rPr sz="850" spc="10" dirty="0">
                <a:latin typeface="Arial"/>
                <a:cs typeface="Arial"/>
              </a:rPr>
              <a:t>control distance:  </a:t>
            </a:r>
            <a:r>
              <a:rPr sz="850" spc="90" dirty="0">
                <a:latin typeface="Arial"/>
                <a:cs typeface="Arial"/>
              </a:rPr>
              <a:t> </a:t>
            </a:r>
            <a:r>
              <a:rPr sz="850" spc="20" dirty="0">
                <a:latin typeface="Arial"/>
                <a:cs typeface="Arial"/>
              </a:rPr>
              <a:t>7m</a:t>
            </a:r>
            <a:endParaRPr sz="850">
              <a:latin typeface="Arial"/>
              <a:cs typeface="Arial"/>
            </a:endParaRPr>
          </a:p>
          <a:p>
            <a:pPr marL="12700" marR="5080">
              <a:lnSpc>
                <a:spcPts val="980"/>
              </a:lnSpc>
              <a:spcBef>
                <a:spcPts val="45"/>
              </a:spcBef>
              <a:buSzPct val="88235"/>
              <a:buAutoNum type="alphaLcPeriod" startAt="6"/>
              <a:tabLst>
                <a:tab pos="106680" algn="l"/>
              </a:tabLst>
            </a:pPr>
            <a:r>
              <a:rPr sz="850" spc="10" dirty="0">
                <a:latin typeface="Arial"/>
                <a:cs typeface="Arial"/>
              </a:rPr>
              <a:t>Overall </a:t>
            </a:r>
            <a:r>
              <a:rPr sz="850" spc="15" dirty="0">
                <a:latin typeface="Arial"/>
                <a:cs typeface="Arial"/>
              </a:rPr>
              <a:t>dimension:Remote L 120mm </a:t>
            </a:r>
            <a:r>
              <a:rPr sz="850" spc="25" dirty="0">
                <a:latin typeface="Arial"/>
                <a:cs typeface="Arial"/>
              </a:rPr>
              <a:t>W  </a:t>
            </a:r>
            <a:r>
              <a:rPr sz="850" spc="20" dirty="0">
                <a:latin typeface="Arial"/>
                <a:cs typeface="Arial"/>
              </a:rPr>
              <a:t>45mm H </a:t>
            </a:r>
            <a:r>
              <a:rPr sz="850" spc="15" dirty="0">
                <a:latin typeface="Arial"/>
                <a:cs typeface="Arial"/>
              </a:rPr>
              <a:t>18mm;Receiver L120mm </a:t>
            </a:r>
            <a:r>
              <a:rPr sz="850" spc="25" dirty="0">
                <a:latin typeface="Arial"/>
                <a:cs typeface="Arial"/>
              </a:rPr>
              <a:t>W</a:t>
            </a:r>
            <a:r>
              <a:rPr sz="850" spc="-95" dirty="0">
                <a:latin typeface="Arial"/>
                <a:cs typeface="Arial"/>
              </a:rPr>
              <a:t> </a:t>
            </a:r>
            <a:r>
              <a:rPr sz="850" spc="20" dirty="0">
                <a:latin typeface="Arial"/>
                <a:cs typeface="Arial"/>
              </a:rPr>
              <a:t>72mm  H</a:t>
            </a:r>
            <a:r>
              <a:rPr sz="850" dirty="0">
                <a:latin typeface="Arial"/>
                <a:cs typeface="Arial"/>
              </a:rPr>
              <a:t> </a:t>
            </a:r>
            <a:r>
              <a:rPr sz="850" spc="20" dirty="0">
                <a:latin typeface="Arial"/>
                <a:cs typeface="Arial"/>
              </a:rPr>
              <a:t>36mm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ts val="944"/>
              </a:lnSpc>
            </a:pPr>
            <a:r>
              <a:rPr sz="850" spc="10" dirty="0">
                <a:latin typeface="Arial"/>
                <a:cs typeface="Arial"/>
              </a:rPr>
              <a:t>3)Function of the </a:t>
            </a:r>
            <a:r>
              <a:rPr sz="850" spc="15" dirty="0">
                <a:latin typeface="Arial"/>
                <a:cs typeface="Arial"/>
              </a:rPr>
              <a:t>Remote</a:t>
            </a:r>
            <a:r>
              <a:rPr sz="850" spc="-15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Control: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ts val="1000"/>
              </a:lnSpc>
            </a:pPr>
            <a:r>
              <a:rPr sz="850" spc="15" dirty="0">
                <a:latin typeface="Arial"/>
                <a:cs typeface="Arial"/>
              </a:rPr>
              <a:t>A.HCT-RF </a:t>
            </a:r>
            <a:r>
              <a:rPr sz="850" spc="20" dirty="0">
                <a:latin typeface="Arial"/>
                <a:cs typeface="Arial"/>
              </a:rPr>
              <a:t>RF </a:t>
            </a:r>
            <a:r>
              <a:rPr sz="850" spc="15" dirty="0">
                <a:latin typeface="Arial"/>
                <a:cs typeface="Arial"/>
              </a:rPr>
              <a:t>Remote </a:t>
            </a:r>
            <a:r>
              <a:rPr sz="850" spc="10" dirty="0">
                <a:latin typeface="Arial"/>
                <a:cs typeface="Arial"/>
              </a:rPr>
              <a:t>Control</a:t>
            </a:r>
            <a:r>
              <a:rPr sz="850" spc="-3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Operation: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9021" y="3625371"/>
            <a:ext cx="2044700" cy="290639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980"/>
              </a:lnSpc>
              <a:spcBef>
                <a:spcPts val="195"/>
              </a:spcBef>
              <a:tabLst>
                <a:tab pos="1919605" algn="l"/>
              </a:tabLst>
            </a:pPr>
            <a:r>
              <a:rPr sz="850" spc="10" dirty="0">
                <a:latin typeface="Arial"/>
                <a:cs typeface="Arial"/>
              </a:rPr>
              <a:t>a.T</a:t>
            </a:r>
            <a:r>
              <a:rPr sz="850" spc="15" dirty="0">
                <a:latin typeface="Arial"/>
                <a:cs typeface="Arial"/>
              </a:rPr>
              <a:t>he</a:t>
            </a:r>
            <a:r>
              <a:rPr sz="850" spc="5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remote</a:t>
            </a:r>
            <a:r>
              <a:rPr sz="850" spc="5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control</a:t>
            </a:r>
            <a:r>
              <a:rPr sz="850" spc="5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is</a:t>
            </a:r>
            <a:r>
              <a:rPr sz="850" spc="5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labeled</a:t>
            </a:r>
            <a:r>
              <a:rPr sz="850" spc="5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with</a:t>
            </a:r>
            <a:r>
              <a:rPr sz="850" dirty="0">
                <a:latin typeface="Arial"/>
                <a:cs typeface="Arial"/>
              </a:rPr>
              <a:t>	</a:t>
            </a:r>
            <a:r>
              <a:rPr sz="850" spc="10" dirty="0">
                <a:latin typeface="Arial"/>
                <a:cs typeface="Arial"/>
              </a:rPr>
              <a:t>IR  </a:t>
            </a:r>
            <a:r>
              <a:rPr sz="850" spc="15" dirty="0">
                <a:latin typeface="Arial"/>
                <a:cs typeface="Arial"/>
              </a:rPr>
              <a:t>B.Push </a:t>
            </a:r>
            <a:r>
              <a:rPr sz="850" spc="10" dirty="0">
                <a:latin typeface="Arial"/>
                <a:cs typeface="Arial"/>
              </a:rPr>
              <a:t>the</a:t>
            </a:r>
            <a:r>
              <a:rPr sz="850" spc="-1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middle</a:t>
            </a:r>
            <a:endParaRPr sz="850">
              <a:latin typeface="Arial"/>
              <a:cs typeface="Arial"/>
            </a:endParaRPr>
          </a:p>
          <a:p>
            <a:pPr marL="12700" marR="775970">
              <a:lnSpc>
                <a:spcPts val="980"/>
              </a:lnSpc>
              <a:spcBef>
                <a:spcPts val="5"/>
              </a:spcBef>
            </a:pPr>
            <a:r>
              <a:rPr sz="850" spc="10" dirty="0">
                <a:latin typeface="Arial"/>
                <a:cs typeface="Arial"/>
              </a:rPr>
              <a:t>button,red light indicator  is on,the screen </a:t>
            </a:r>
            <a:r>
              <a:rPr sz="850" spc="15" dirty="0">
                <a:latin typeface="Arial"/>
                <a:cs typeface="Arial"/>
              </a:rPr>
              <a:t>goes</a:t>
            </a:r>
            <a:r>
              <a:rPr sz="850" spc="-4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up.  </a:t>
            </a:r>
            <a:r>
              <a:rPr sz="850" spc="15" dirty="0">
                <a:latin typeface="Arial"/>
                <a:cs typeface="Arial"/>
              </a:rPr>
              <a:t>c.Push </a:t>
            </a:r>
            <a:r>
              <a:rPr sz="850" spc="10" dirty="0">
                <a:latin typeface="Arial"/>
                <a:cs typeface="Arial"/>
              </a:rPr>
              <a:t>the middle  button,red light indicator  is on,the screen stops  </a:t>
            </a:r>
            <a:r>
              <a:rPr sz="850" spc="15" dirty="0">
                <a:latin typeface="Arial"/>
                <a:cs typeface="Arial"/>
              </a:rPr>
              <a:t>moving.</a:t>
            </a:r>
            <a:endParaRPr sz="850">
              <a:latin typeface="Arial"/>
              <a:cs typeface="Arial"/>
            </a:endParaRPr>
          </a:p>
          <a:p>
            <a:pPr marL="12700" marR="831215">
              <a:lnSpc>
                <a:spcPts val="980"/>
              </a:lnSpc>
              <a:spcBef>
                <a:spcPts val="20"/>
              </a:spcBef>
            </a:pPr>
            <a:r>
              <a:rPr sz="850" spc="15" dirty="0">
                <a:latin typeface="Arial"/>
                <a:cs typeface="Arial"/>
              </a:rPr>
              <a:t>d.Push </a:t>
            </a:r>
            <a:r>
              <a:rPr sz="850" spc="10" dirty="0">
                <a:latin typeface="Arial"/>
                <a:cs typeface="Arial"/>
              </a:rPr>
              <a:t>the </a:t>
            </a:r>
            <a:r>
              <a:rPr sz="850" spc="15" dirty="0">
                <a:latin typeface="Arial"/>
                <a:cs typeface="Arial"/>
              </a:rPr>
              <a:t>down </a:t>
            </a:r>
            <a:r>
              <a:rPr sz="850" spc="10" dirty="0">
                <a:latin typeface="Arial"/>
                <a:cs typeface="Arial"/>
              </a:rPr>
              <a:t>arrow  button,red light</a:t>
            </a:r>
            <a:r>
              <a:rPr sz="850" spc="-4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indicator  is on,the screen </a:t>
            </a:r>
            <a:r>
              <a:rPr sz="850" spc="15" dirty="0">
                <a:latin typeface="Arial"/>
                <a:cs typeface="Arial"/>
              </a:rPr>
              <a:t>goes  down.</a:t>
            </a:r>
            <a:endParaRPr sz="850">
              <a:latin typeface="Arial"/>
              <a:cs typeface="Arial"/>
            </a:endParaRPr>
          </a:p>
          <a:p>
            <a:pPr marL="12700" marR="831215">
              <a:lnSpc>
                <a:spcPts val="980"/>
              </a:lnSpc>
              <a:spcBef>
                <a:spcPts val="10"/>
              </a:spcBef>
            </a:pPr>
            <a:r>
              <a:rPr sz="850" spc="15" dirty="0">
                <a:latin typeface="Arial"/>
                <a:cs typeface="Arial"/>
              </a:rPr>
              <a:t>B.HTC-IR IR Remote  </a:t>
            </a:r>
            <a:r>
              <a:rPr sz="850" spc="10" dirty="0">
                <a:latin typeface="Arial"/>
                <a:cs typeface="Arial"/>
              </a:rPr>
              <a:t>Control Operation:  </a:t>
            </a:r>
            <a:r>
              <a:rPr sz="850" spc="15" dirty="0">
                <a:latin typeface="Arial"/>
                <a:cs typeface="Arial"/>
              </a:rPr>
              <a:t>a.The remote </a:t>
            </a:r>
            <a:r>
              <a:rPr sz="850" spc="10" dirty="0">
                <a:latin typeface="Arial"/>
                <a:cs typeface="Arial"/>
              </a:rPr>
              <a:t>control is  labeled with </a:t>
            </a:r>
            <a:r>
              <a:rPr sz="850" spc="15" dirty="0">
                <a:latin typeface="Arial"/>
                <a:cs typeface="Arial"/>
              </a:rPr>
              <a:t>IR  b.Push </a:t>
            </a:r>
            <a:r>
              <a:rPr sz="850" spc="10" dirty="0">
                <a:latin typeface="Arial"/>
                <a:cs typeface="Arial"/>
              </a:rPr>
              <a:t>the </a:t>
            </a:r>
            <a:r>
              <a:rPr sz="850" spc="15" dirty="0">
                <a:latin typeface="Arial"/>
                <a:cs typeface="Arial"/>
              </a:rPr>
              <a:t>up </a:t>
            </a:r>
            <a:r>
              <a:rPr sz="850" spc="10" dirty="0">
                <a:latin typeface="Arial"/>
                <a:cs typeface="Arial"/>
              </a:rPr>
              <a:t>arrow  button,red light</a:t>
            </a:r>
            <a:r>
              <a:rPr sz="850" spc="-4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indicator</a:t>
            </a:r>
            <a:endParaRPr sz="850">
              <a:latin typeface="Arial"/>
              <a:cs typeface="Arial"/>
            </a:endParaRPr>
          </a:p>
          <a:p>
            <a:pPr marL="12700" marR="775970">
              <a:lnSpc>
                <a:spcPts val="980"/>
              </a:lnSpc>
              <a:spcBef>
                <a:spcPts val="20"/>
              </a:spcBef>
            </a:pPr>
            <a:r>
              <a:rPr sz="850" spc="10" dirty="0">
                <a:latin typeface="Arial"/>
                <a:cs typeface="Arial"/>
              </a:rPr>
              <a:t>is on,the screen </a:t>
            </a:r>
            <a:r>
              <a:rPr sz="850" spc="15" dirty="0">
                <a:latin typeface="Arial"/>
                <a:cs typeface="Arial"/>
              </a:rPr>
              <a:t>goes</a:t>
            </a:r>
            <a:r>
              <a:rPr sz="850" spc="-4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up.  </a:t>
            </a:r>
            <a:r>
              <a:rPr sz="850" spc="15" dirty="0">
                <a:latin typeface="Arial"/>
                <a:cs typeface="Arial"/>
              </a:rPr>
              <a:t>c.Push </a:t>
            </a:r>
            <a:r>
              <a:rPr sz="850" spc="10" dirty="0">
                <a:latin typeface="Arial"/>
                <a:cs typeface="Arial"/>
              </a:rPr>
              <a:t>the middle  button,red light indicator  is on,the screen stops  </a:t>
            </a:r>
            <a:r>
              <a:rPr sz="850" spc="15" dirty="0">
                <a:latin typeface="Arial"/>
                <a:cs typeface="Arial"/>
              </a:rPr>
              <a:t>moving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9021" y="6496948"/>
            <a:ext cx="1938655" cy="2844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980"/>
              </a:lnSpc>
              <a:spcBef>
                <a:spcPts val="195"/>
              </a:spcBef>
            </a:pPr>
            <a:r>
              <a:rPr sz="850" spc="15" dirty="0">
                <a:latin typeface="Arial"/>
                <a:cs typeface="Arial"/>
              </a:rPr>
              <a:t>d.Push </a:t>
            </a:r>
            <a:r>
              <a:rPr sz="850" spc="10" dirty="0">
                <a:latin typeface="Arial"/>
                <a:cs typeface="Arial"/>
              </a:rPr>
              <a:t>the </a:t>
            </a:r>
            <a:r>
              <a:rPr sz="850" spc="15" dirty="0">
                <a:latin typeface="Arial"/>
                <a:cs typeface="Arial"/>
              </a:rPr>
              <a:t>down </a:t>
            </a:r>
            <a:r>
              <a:rPr sz="850" spc="10" dirty="0">
                <a:latin typeface="Arial"/>
                <a:cs typeface="Arial"/>
              </a:rPr>
              <a:t>arrow button,red</a:t>
            </a:r>
            <a:r>
              <a:rPr sz="850" spc="-35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light  indicator is on,the screen </a:t>
            </a:r>
            <a:r>
              <a:rPr sz="850" spc="15" dirty="0">
                <a:latin typeface="Arial"/>
                <a:cs typeface="Arial"/>
              </a:rPr>
              <a:t>goes</a:t>
            </a:r>
            <a:r>
              <a:rPr sz="850" spc="-25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down.</a:t>
            </a:r>
            <a:endParaRPr sz="8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32486" y="3835149"/>
            <a:ext cx="682284" cy="1267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15334" y="5196262"/>
            <a:ext cx="718918" cy="1267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06448" y="942969"/>
            <a:ext cx="926302" cy="14564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504171" y="149958"/>
            <a:ext cx="2218055" cy="490410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980"/>
              </a:lnSpc>
              <a:spcBef>
                <a:spcPts val="195"/>
              </a:spcBef>
            </a:pPr>
            <a:r>
              <a:rPr sz="850" spc="10" dirty="0">
                <a:latin typeface="Arial"/>
                <a:cs typeface="Arial"/>
              </a:rPr>
              <a:t>Note:Battery </a:t>
            </a:r>
            <a:r>
              <a:rPr sz="850" spc="15" dirty="0">
                <a:latin typeface="Arial"/>
                <a:cs typeface="Arial"/>
              </a:rPr>
              <a:t>used </a:t>
            </a:r>
            <a:r>
              <a:rPr sz="850" spc="10" dirty="0">
                <a:latin typeface="Arial"/>
                <a:cs typeface="Arial"/>
              </a:rPr>
              <a:t>in the </a:t>
            </a:r>
            <a:r>
              <a:rPr sz="850" spc="15" dirty="0">
                <a:latin typeface="Arial"/>
                <a:cs typeface="Arial"/>
              </a:rPr>
              <a:t>remote </a:t>
            </a:r>
            <a:r>
              <a:rPr sz="850" spc="10" dirty="0">
                <a:latin typeface="Arial"/>
                <a:cs typeface="Arial"/>
              </a:rPr>
              <a:t>controls</a:t>
            </a:r>
            <a:r>
              <a:rPr sz="850" spc="-25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are  </a:t>
            </a:r>
            <a:r>
              <a:rPr sz="850" spc="15" dirty="0">
                <a:latin typeface="Arial"/>
                <a:cs typeface="Arial"/>
              </a:rPr>
              <a:t>CK23A </a:t>
            </a:r>
            <a:r>
              <a:rPr sz="850" spc="10" dirty="0">
                <a:latin typeface="Arial"/>
                <a:cs typeface="Arial"/>
              </a:rPr>
              <a:t>type,12 voltages.Under </a:t>
            </a:r>
            <a:r>
              <a:rPr sz="850" spc="15" dirty="0">
                <a:latin typeface="Arial"/>
                <a:cs typeface="Arial"/>
              </a:rPr>
              <a:t>normal use  </a:t>
            </a:r>
            <a:r>
              <a:rPr sz="850" spc="10" dirty="0">
                <a:latin typeface="Arial"/>
                <a:cs typeface="Arial"/>
              </a:rPr>
              <a:t>of the </a:t>
            </a:r>
            <a:r>
              <a:rPr sz="850" spc="15" dirty="0">
                <a:latin typeface="Arial"/>
                <a:cs typeface="Arial"/>
              </a:rPr>
              <a:t>remote </a:t>
            </a:r>
            <a:r>
              <a:rPr sz="850" spc="10" dirty="0">
                <a:latin typeface="Arial"/>
                <a:cs typeface="Arial"/>
              </a:rPr>
              <a:t>control,the life-time of the  battery is </a:t>
            </a:r>
            <a:r>
              <a:rPr sz="850" spc="15" dirty="0">
                <a:latin typeface="Arial"/>
                <a:cs typeface="Arial"/>
              </a:rPr>
              <a:t>more </a:t>
            </a:r>
            <a:r>
              <a:rPr sz="850" spc="10" dirty="0">
                <a:latin typeface="Arial"/>
                <a:cs typeface="Arial"/>
              </a:rPr>
              <a:t>than </a:t>
            </a:r>
            <a:r>
              <a:rPr sz="850" spc="15" dirty="0">
                <a:latin typeface="Arial"/>
                <a:cs typeface="Arial"/>
              </a:rPr>
              <a:t>one </a:t>
            </a:r>
            <a:r>
              <a:rPr sz="850" spc="10" dirty="0">
                <a:latin typeface="Arial"/>
                <a:cs typeface="Arial"/>
              </a:rPr>
              <a:t>year.Battery is  installed in </a:t>
            </a:r>
            <a:r>
              <a:rPr sz="850" spc="15" dirty="0">
                <a:latin typeface="Arial"/>
                <a:cs typeface="Arial"/>
              </a:rPr>
              <a:t>each remote </a:t>
            </a:r>
            <a:r>
              <a:rPr sz="850" spc="10" dirty="0">
                <a:latin typeface="Arial"/>
                <a:cs typeface="Arial"/>
              </a:rPr>
              <a:t>control.One extra  battery is included in</a:t>
            </a:r>
            <a:r>
              <a:rPr sz="850" spc="-20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package.</a:t>
            </a:r>
            <a:endParaRPr sz="850">
              <a:latin typeface="Arial"/>
              <a:cs typeface="Arial"/>
            </a:endParaRPr>
          </a:p>
          <a:p>
            <a:pPr marL="12700" marR="1327785">
              <a:lnSpc>
                <a:spcPts val="980"/>
              </a:lnSpc>
              <a:spcBef>
                <a:spcPts val="20"/>
              </a:spcBef>
            </a:pPr>
            <a:r>
              <a:rPr sz="850" spc="15" dirty="0">
                <a:latin typeface="Arial"/>
                <a:cs typeface="Arial"/>
              </a:rPr>
              <a:t>C.Remote</a:t>
            </a:r>
            <a:r>
              <a:rPr sz="850" spc="-6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control  receiver:</a:t>
            </a:r>
            <a:endParaRPr sz="850">
              <a:latin typeface="Arial"/>
              <a:cs typeface="Arial"/>
            </a:endParaRPr>
          </a:p>
          <a:p>
            <a:pPr marL="12700" marR="998219">
              <a:lnSpc>
                <a:spcPts val="980"/>
              </a:lnSpc>
              <a:spcBef>
                <a:spcPts val="5"/>
              </a:spcBef>
            </a:pPr>
            <a:r>
              <a:rPr sz="850" spc="15" dirty="0">
                <a:latin typeface="Arial"/>
                <a:cs typeface="Arial"/>
              </a:rPr>
              <a:t>a.Manual </a:t>
            </a:r>
            <a:r>
              <a:rPr sz="850" spc="10" dirty="0">
                <a:latin typeface="Arial"/>
                <a:cs typeface="Arial"/>
              </a:rPr>
              <a:t>switch</a:t>
            </a:r>
            <a:r>
              <a:rPr sz="850" spc="-5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buttons  </a:t>
            </a:r>
            <a:r>
              <a:rPr sz="850" spc="15" dirty="0">
                <a:latin typeface="Arial"/>
                <a:cs typeface="Arial"/>
              </a:rPr>
              <a:t>can be </a:t>
            </a:r>
            <a:r>
              <a:rPr sz="850" spc="10" dirty="0">
                <a:latin typeface="Arial"/>
                <a:cs typeface="Arial"/>
              </a:rPr>
              <a:t>found </a:t>
            </a:r>
            <a:r>
              <a:rPr sz="850" spc="15" dirty="0">
                <a:latin typeface="Arial"/>
                <a:cs typeface="Arial"/>
              </a:rPr>
              <a:t>on </a:t>
            </a:r>
            <a:r>
              <a:rPr sz="850" spc="10" dirty="0">
                <a:latin typeface="Arial"/>
                <a:cs typeface="Arial"/>
              </a:rPr>
              <a:t>the  side of the receiver.  </a:t>
            </a:r>
            <a:r>
              <a:rPr sz="850" spc="15" dirty="0">
                <a:latin typeface="Arial"/>
                <a:cs typeface="Arial"/>
              </a:rPr>
              <a:t>b.Push </a:t>
            </a:r>
            <a:r>
              <a:rPr sz="850" spc="10" dirty="0">
                <a:latin typeface="Arial"/>
                <a:cs typeface="Arial"/>
              </a:rPr>
              <a:t>the </a:t>
            </a:r>
            <a:r>
              <a:rPr sz="850" spc="15" dirty="0">
                <a:latin typeface="Arial"/>
                <a:cs typeface="Arial"/>
              </a:rPr>
              <a:t>up </a:t>
            </a:r>
            <a:r>
              <a:rPr sz="850" spc="10" dirty="0">
                <a:latin typeface="Arial"/>
                <a:cs typeface="Arial"/>
              </a:rPr>
              <a:t>arrow  button,red light indicator  is on,the screen </a:t>
            </a:r>
            <a:r>
              <a:rPr sz="850" spc="15" dirty="0">
                <a:latin typeface="Arial"/>
                <a:cs typeface="Arial"/>
              </a:rPr>
              <a:t>goes  </a:t>
            </a:r>
            <a:r>
              <a:rPr sz="850" spc="10" dirty="0">
                <a:latin typeface="Arial"/>
                <a:cs typeface="Arial"/>
              </a:rPr>
              <a:t>up.2.</a:t>
            </a:r>
            <a:endParaRPr sz="850">
              <a:latin typeface="Arial"/>
              <a:cs typeface="Arial"/>
            </a:endParaRPr>
          </a:p>
          <a:p>
            <a:pPr marL="12700" marR="1004569">
              <a:lnSpc>
                <a:spcPts val="980"/>
              </a:lnSpc>
              <a:spcBef>
                <a:spcPts val="20"/>
              </a:spcBef>
            </a:pPr>
            <a:r>
              <a:rPr sz="850" spc="15" dirty="0">
                <a:latin typeface="Arial"/>
                <a:cs typeface="Arial"/>
              </a:rPr>
              <a:t>c.Push </a:t>
            </a:r>
            <a:r>
              <a:rPr sz="850" spc="10" dirty="0">
                <a:latin typeface="Arial"/>
                <a:cs typeface="Arial"/>
              </a:rPr>
              <a:t>the middle  button,red light</a:t>
            </a:r>
            <a:r>
              <a:rPr sz="850" spc="-4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indicator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ts val="940"/>
              </a:lnSpc>
            </a:pPr>
            <a:r>
              <a:rPr sz="850" spc="10" dirty="0">
                <a:latin typeface="Arial"/>
                <a:cs typeface="Arial"/>
              </a:rPr>
              <a:t>is on,the screen stops</a:t>
            </a:r>
            <a:r>
              <a:rPr sz="850" spc="-1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moving.</a:t>
            </a:r>
            <a:endParaRPr sz="850">
              <a:latin typeface="Arial"/>
              <a:cs typeface="Arial"/>
            </a:endParaRPr>
          </a:p>
          <a:p>
            <a:pPr marL="12700" marR="35560">
              <a:lnSpc>
                <a:spcPts val="980"/>
              </a:lnSpc>
              <a:spcBef>
                <a:spcPts val="50"/>
              </a:spcBef>
            </a:pPr>
            <a:r>
              <a:rPr sz="850" spc="15" dirty="0">
                <a:latin typeface="Arial"/>
                <a:cs typeface="Arial"/>
              </a:rPr>
              <a:t>d.Push </a:t>
            </a:r>
            <a:r>
              <a:rPr sz="850" spc="10" dirty="0">
                <a:latin typeface="Arial"/>
                <a:cs typeface="Arial"/>
              </a:rPr>
              <a:t>the </a:t>
            </a:r>
            <a:r>
              <a:rPr sz="850" spc="15" dirty="0">
                <a:latin typeface="Arial"/>
                <a:cs typeface="Arial"/>
              </a:rPr>
              <a:t>down </a:t>
            </a:r>
            <a:r>
              <a:rPr sz="850" spc="10" dirty="0">
                <a:latin typeface="Arial"/>
                <a:cs typeface="Arial"/>
              </a:rPr>
              <a:t>arrow button,red light  indicator is on,the screen </a:t>
            </a:r>
            <a:r>
              <a:rPr sz="850" spc="15" dirty="0">
                <a:latin typeface="Arial"/>
                <a:cs typeface="Arial"/>
              </a:rPr>
              <a:t>goes down.1.  e.Manual </a:t>
            </a:r>
            <a:r>
              <a:rPr sz="850" spc="10" dirty="0">
                <a:latin typeface="Arial"/>
                <a:cs typeface="Arial"/>
              </a:rPr>
              <a:t>switch signal will override </a:t>
            </a:r>
            <a:r>
              <a:rPr sz="850" spc="15" dirty="0">
                <a:latin typeface="Arial"/>
                <a:cs typeface="Arial"/>
              </a:rPr>
              <a:t>remote  </a:t>
            </a:r>
            <a:r>
              <a:rPr sz="850" spc="10" dirty="0">
                <a:latin typeface="Arial"/>
                <a:cs typeface="Arial"/>
              </a:rPr>
              <a:t>control signal </a:t>
            </a:r>
            <a:r>
              <a:rPr sz="850" spc="15" dirty="0">
                <a:latin typeface="Arial"/>
                <a:cs typeface="Arial"/>
              </a:rPr>
              <a:t>when </a:t>
            </a:r>
            <a:r>
              <a:rPr sz="850" spc="10" dirty="0">
                <a:latin typeface="Arial"/>
                <a:cs typeface="Arial"/>
              </a:rPr>
              <a:t>both </a:t>
            </a:r>
            <a:r>
              <a:rPr sz="850" spc="15" dirty="0">
                <a:latin typeface="Arial"/>
                <a:cs typeface="Arial"/>
              </a:rPr>
              <a:t>manual </a:t>
            </a:r>
            <a:r>
              <a:rPr sz="850" spc="10" dirty="0">
                <a:latin typeface="Arial"/>
                <a:cs typeface="Arial"/>
              </a:rPr>
              <a:t>switch</a:t>
            </a:r>
            <a:r>
              <a:rPr sz="850" spc="-30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and  remote </a:t>
            </a:r>
            <a:r>
              <a:rPr sz="850" spc="10" dirty="0">
                <a:latin typeface="Arial"/>
                <a:cs typeface="Arial"/>
              </a:rPr>
              <a:t>control are </a:t>
            </a:r>
            <a:r>
              <a:rPr sz="850" spc="15" dirty="0">
                <a:latin typeface="Arial"/>
                <a:cs typeface="Arial"/>
              </a:rPr>
              <a:t>used </a:t>
            </a:r>
            <a:r>
              <a:rPr sz="850" spc="10" dirty="0">
                <a:latin typeface="Arial"/>
                <a:cs typeface="Arial"/>
              </a:rPr>
              <a:t>at the </a:t>
            </a:r>
            <a:r>
              <a:rPr sz="850" spc="15" dirty="0">
                <a:latin typeface="Arial"/>
                <a:cs typeface="Arial"/>
              </a:rPr>
              <a:t>same </a:t>
            </a:r>
            <a:r>
              <a:rPr sz="850" spc="10" dirty="0">
                <a:latin typeface="Arial"/>
                <a:cs typeface="Arial"/>
              </a:rPr>
              <a:t>time.  f.Fuse:110V or </a:t>
            </a:r>
            <a:r>
              <a:rPr sz="850" dirty="0">
                <a:latin typeface="Arial"/>
                <a:cs typeface="Arial"/>
              </a:rPr>
              <a:t>220V,3A.Please </a:t>
            </a:r>
            <a:r>
              <a:rPr sz="850" spc="10" dirty="0">
                <a:latin typeface="Arial"/>
                <a:cs typeface="Arial"/>
              </a:rPr>
              <a:t>replace the  fuse </a:t>
            </a:r>
            <a:r>
              <a:rPr sz="850" spc="15" dirty="0">
                <a:latin typeface="Arial"/>
                <a:cs typeface="Arial"/>
              </a:rPr>
              <a:t>as </a:t>
            </a:r>
            <a:r>
              <a:rPr sz="850" spc="10" dirty="0">
                <a:latin typeface="Arial"/>
                <a:cs typeface="Arial"/>
              </a:rPr>
              <a:t>indicated in the</a:t>
            </a:r>
            <a:r>
              <a:rPr sz="850" spc="-25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picture.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ts val="955"/>
              </a:lnSpc>
            </a:pPr>
            <a:r>
              <a:rPr sz="850" spc="10" dirty="0">
                <a:latin typeface="Arial"/>
                <a:cs typeface="Arial"/>
              </a:rPr>
              <a:t>5.Faults shooting </a:t>
            </a:r>
            <a:r>
              <a:rPr sz="850" spc="15" dirty="0">
                <a:latin typeface="Arial"/>
                <a:cs typeface="Arial"/>
              </a:rPr>
              <a:t>and</a:t>
            </a:r>
            <a:r>
              <a:rPr sz="850" spc="-5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adjustment:</a:t>
            </a:r>
            <a:endParaRPr sz="850">
              <a:latin typeface="Arial"/>
              <a:cs typeface="Arial"/>
            </a:endParaRPr>
          </a:p>
          <a:p>
            <a:pPr marL="12700" marR="79375">
              <a:lnSpc>
                <a:spcPts val="980"/>
              </a:lnSpc>
              <a:spcBef>
                <a:spcPts val="45"/>
              </a:spcBef>
            </a:pPr>
            <a:r>
              <a:rPr sz="850" spc="5" dirty="0">
                <a:latin typeface="Arial"/>
                <a:cs typeface="Arial"/>
              </a:rPr>
              <a:t>If it </a:t>
            </a:r>
            <a:r>
              <a:rPr sz="850" spc="10" dirty="0">
                <a:latin typeface="Arial"/>
                <a:cs typeface="Arial"/>
              </a:rPr>
              <a:t>doesn't </a:t>
            </a:r>
            <a:r>
              <a:rPr sz="850" spc="15" dirty="0">
                <a:latin typeface="Arial"/>
                <a:cs typeface="Arial"/>
              </a:rPr>
              <a:t>work </a:t>
            </a:r>
            <a:r>
              <a:rPr sz="850" spc="10" dirty="0">
                <a:latin typeface="Arial"/>
                <a:cs typeface="Arial"/>
              </a:rPr>
              <a:t>well </a:t>
            </a:r>
            <a:r>
              <a:rPr sz="850" spc="15" dirty="0">
                <a:latin typeface="Arial"/>
                <a:cs typeface="Arial"/>
              </a:rPr>
              <a:t>when </a:t>
            </a:r>
            <a:r>
              <a:rPr sz="850" spc="10" dirty="0">
                <a:latin typeface="Arial"/>
                <a:cs typeface="Arial"/>
              </a:rPr>
              <a:t>handle control  operates.Please </a:t>
            </a:r>
            <a:r>
              <a:rPr sz="850" spc="15" dirty="0">
                <a:latin typeface="Arial"/>
                <a:cs typeface="Arial"/>
              </a:rPr>
              <a:t>check </a:t>
            </a:r>
            <a:r>
              <a:rPr sz="850" spc="10" dirty="0">
                <a:latin typeface="Arial"/>
                <a:cs typeface="Arial"/>
              </a:rPr>
              <a:t>the following items:  </a:t>
            </a:r>
            <a:r>
              <a:rPr sz="850" spc="15" dirty="0">
                <a:latin typeface="Arial"/>
                <a:cs typeface="Arial"/>
              </a:rPr>
              <a:t>a.Check power </a:t>
            </a:r>
            <a:r>
              <a:rPr sz="850" spc="10" dirty="0">
                <a:latin typeface="Arial"/>
                <a:cs typeface="Arial"/>
              </a:rPr>
              <a:t>supply </a:t>
            </a:r>
            <a:r>
              <a:rPr sz="850" spc="15" dirty="0">
                <a:latin typeface="Arial"/>
                <a:cs typeface="Arial"/>
              </a:rPr>
              <a:t>whether </a:t>
            </a:r>
            <a:r>
              <a:rPr sz="850" spc="10" dirty="0">
                <a:latin typeface="Arial"/>
                <a:cs typeface="Arial"/>
              </a:rPr>
              <a:t>to </a:t>
            </a:r>
            <a:r>
              <a:rPr sz="850" spc="15" dirty="0">
                <a:latin typeface="Arial"/>
                <a:cs typeface="Arial"/>
              </a:rPr>
              <a:t>have  </a:t>
            </a:r>
            <a:r>
              <a:rPr sz="850" spc="10" dirty="0">
                <a:latin typeface="Arial"/>
                <a:cs typeface="Arial"/>
              </a:rPr>
              <a:t>electricity </a:t>
            </a:r>
            <a:r>
              <a:rPr sz="850" spc="15" dirty="0">
                <a:latin typeface="Arial"/>
                <a:cs typeface="Arial"/>
              </a:rPr>
              <a:t>and whether </a:t>
            </a:r>
            <a:r>
              <a:rPr sz="850" spc="10" dirty="0">
                <a:latin typeface="Arial"/>
                <a:cs typeface="Arial"/>
              </a:rPr>
              <a:t>fuse is broken.  </a:t>
            </a:r>
            <a:r>
              <a:rPr sz="850" spc="15" dirty="0">
                <a:latin typeface="Arial"/>
                <a:cs typeface="Arial"/>
              </a:rPr>
              <a:t>b.Check whether </a:t>
            </a:r>
            <a:r>
              <a:rPr sz="850" spc="10" dirty="0">
                <a:latin typeface="Arial"/>
                <a:cs typeface="Arial"/>
              </a:rPr>
              <a:t>the line </a:t>
            </a:r>
            <a:r>
              <a:rPr sz="850" spc="15" dirty="0">
                <a:latin typeface="Arial"/>
                <a:cs typeface="Arial"/>
              </a:rPr>
              <a:t>connects</a:t>
            </a:r>
            <a:r>
              <a:rPr sz="850" spc="-8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exactly.  </a:t>
            </a:r>
            <a:r>
              <a:rPr sz="850" spc="15" dirty="0">
                <a:latin typeface="Arial"/>
                <a:cs typeface="Arial"/>
              </a:rPr>
              <a:t>c.Check </a:t>
            </a:r>
            <a:r>
              <a:rPr sz="850" spc="10" dirty="0">
                <a:latin typeface="Arial"/>
                <a:cs typeface="Arial"/>
              </a:rPr>
              <a:t>the </a:t>
            </a:r>
            <a:r>
              <a:rPr sz="850" spc="15" dirty="0">
                <a:latin typeface="Arial"/>
                <a:cs typeface="Arial"/>
              </a:rPr>
              <a:t>connect </a:t>
            </a:r>
            <a:r>
              <a:rPr sz="850" spc="10" dirty="0">
                <a:latin typeface="Arial"/>
                <a:cs typeface="Arial"/>
              </a:rPr>
              <a:t>line </a:t>
            </a:r>
            <a:r>
              <a:rPr sz="850" spc="5" dirty="0">
                <a:latin typeface="Arial"/>
                <a:cs typeface="Arial"/>
              </a:rPr>
              <a:t>if </a:t>
            </a:r>
            <a:r>
              <a:rPr sz="850" spc="15" dirty="0">
                <a:latin typeface="Arial"/>
                <a:cs typeface="Arial"/>
              </a:rPr>
              <a:t>move and shed  </a:t>
            </a:r>
            <a:r>
              <a:rPr sz="850" spc="10" dirty="0">
                <a:latin typeface="Arial"/>
                <a:cs typeface="Arial"/>
              </a:rPr>
              <a:t>off with break the</a:t>
            </a:r>
            <a:r>
              <a:rPr sz="850" spc="-15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line.</a:t>
            </a:r>
            <a:endParaRPr sz="850">
              <a:latin typeface="Arial"/>
              <a:cs typeface="Arial"/>
            </a:endParaRPr>
          </a:p>
          <a:p>
            <a:pPr marL="12700" marR="116839">
              <a:lnSpc>
                <a:spcPts val="980"/>
              </a:lnSpc>
              <a:spcBef>
                <a:spcPts val="20"/>
              </a:spcBef>
            </a:pPr>
            <a:r>
              <a:rPr sz="850" spc="15" dirty="0">
                <a:latin typeface="Arial"/>
                <a:cs typeface="Arial"/>
              </a:rPr>
              <a:t>d.Check </a:t>
            </a:r>
            <a:r>
              <a:rPr sz="850" spc="10" dirty="0">
                <a:latin typeface="Arial"/>
                <a:cs typeface="Arial"/>
              </a:rPr>
              <a:t>limited switch </a:t>
            </a:r>
            <a:r>
              <a:rPr sz="850" spc="5" dirty="0">
                <a:latin typeface="Arial"/>
                <a:cs typeface="Arial"/>
              </a:rPr>
              <a:t>if </a:t>
            </a:r>
            <a:r>
              <a:rPr sz="850" spc="10" dirty="0">
                <a:latin typeface="Arial"/>
                <a:cs typeface="Arial"/>
              </a:rPr>
              <a:t>normal,whether </a:t>
            </a:r>
            <a:r>
              <a:rPr sz="850" spc="5" dirty="0">
                <a:latin typeface="Arial"/>
                <a:cs typeface="Arial"/>
              </a:rPr>
              <a:t>if  </a:t>
            </a:r>
            <a:r>
              <a:rPr sz="850" spc="15" dirty="0">
                <a:latin typeface="Arial"/>
                <a:cs typeface="Arial"/>
              </a:rPr>
              <a:t>has </a:t>
            </a:r>
            <a:r>
              <a:rPr sz="850" spc="10" dirty="0">
                <a:latin typeface="Arial"/>
                <a:cs typeface="Arial"/>
              </a:rPr>
              <a:t>already arriver or</a:t>
            </a:r>
            <a:r>
              <a:rPr sz="850" spc="-2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not.</a:t>
            </a:r>
            <a:endParaRPr sz="850">
              <a:latin typeface="Arial"/>
              <a:cs typeface="Arial"/>
            </a:endParaRPr>
          </a:p>
          <a:p>
            <a:pPr marL="12700" marR="296545">
              <a:lnSpc>
                <a:spcPts val="980"/>
              </a:lnSpc>
              <a:spcBef>
                <a:spcPts val="10"/>
              </a:spcBef>
            </a:pPr>
            <a:r>
              <a:rPr sz="850" spc="15" dirty="0">
                <a:latin typeface="Arial"/>
                <a:cs typeface="Arial"/>
              </a:rPr>
              <a:t>6.Sugges </a:t>
            </a:r>
            <a:r>
              <a:rPr sz="850" spc="10" dirty="0">
                <a:latin typeface="Arial"/>
                <a:cs typeface="Arial"/>
              </a:rPr>
              <a:t>ted Installation </a:t>
            </a:r>
            <a:r>
              <a:rPr sz="850" spc="15" dirty="0">
                <a:latin typeface="Arial"/>
                <a:cs typeface="Arial"/>
              </a:rPr>
              <a:t>Method:  Note:When </a:t>
            </a:r>
            <a:r>
              <a:rPr sz="850" spc="10" dirty="0">
                <a:latin typeface="Arial"/>
                <a:cs typeface="Arial"/>
              </a:rPr>
              <a:t>fixing </a:t>
            </a:r>
            <a:r>
              <a:rPr sz="850" spc="15" dirty="0">
                <a:latin typeface="Arial"/>
                <a:cs typeface="Arial"/>
              </a:rPr>
              <a:t>and </a:t>
            </a:r>
            <a:r>
              <a:rPr sz="850" spc="10" dirty="0">
                <a:latin typeface="Arial"/>
                <a:cs typeface="Arial"/>
              </a:rPr>
              <a:t>installing the  screen,ensure that the </a:t>
            </a:r>
            <a:r>
              <a:rPr sz="850" spc="15" dirty="0">
                <a:latin typeface="Arial"/>
                <a:cs typeface="Arial"/>
              </a:rPr>
              <a:t>two ends </a:t>
            </a:r>
            <a:r>
              <a:rPr sz="850" spc="10" dirty="0">
                <a:latin typeface="Arial"/>
                <a:cs typeface="Arial"/>
              </a:rPr>
              <a:t>of</a:t>
            </a:r>
            <a:r>
              <a:rPr sz="850" spc="-3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the  </a:t>
            </a:r>
            <a:r>
              <a:rPr sz="850" spc="15" dirty="0">
                <a:latin typeface="Arial"/>
                <a:cs typeface="Arial"/>
              </a:rPr>
              <a:t>screen keep</a:t>
            </a:r>
            <a:r>
              <a:rPr sz="850" spc="-10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level.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92881" y="5280892"/>
            <a:ext cx="687070" cy="3600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655"/>
              </a:lnSpc>
              <a:spcBef>
                <a:spcPts val="125"/>
              </a:spcBef>
            </a:pPr>
            <a:r>
              <a:rPr sz="550" spc="-5" dirty="0">
                <a:solidFill>
                  <a:srgbClr val="1E1916"/>
                </a:solidFill>
                <a:latin typeface="Arial"/>
                <a:cs typeface="Arial"/>
              </a:rPr>
              <a:t>Wall</a:t>
            </a:r>
            <a:r>
              <a:rPr sz="550" spc="-20" dirty="0">
                <a:solidFill>
                  <a:srgbClr val="1E19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E1916"/>
                </a:solidFill>
                <a:latin typeface="Arial"/>
                <a:cs typeface="Arial"/>
              </a:rPr>
              <a:t>Installation</a:t>
            </a:r>
            <a:endParaRPr sz="550">
              <a:latin typeface="Arial"/>
              <a:cs typeface="Arial"/>
            </a:endParaRPr>
          </a:p>
          <a:p>
            <a:pPr marL="12700" marR="5080">
              <a:lnSpc>
                <a:spcPts val="650"/>
              </a:lnSpc>
              <a:spcBef>
                <a:spcPts val="25"/>
              </a:spcBef>
            </a:pPr>
            <a:r>
              <a:rPr sz="550" spc="-5" dirty="0">
                <a:solidFill>
                  <a:srgbClr val="1E1916"/>
                </a:solidFill>
                <a:latin typeface="Arial"/>
                <a:cs typeface="Arial"/>
              </a:rPr>
              <a:t>Let the screw get </a:t>
            </a:r>
            <a:r>
              <a:rPr sz="550" spc="-10" dirty="0">
                <a:solidFill>
                  <a:srgbClr val="1E1916"/>
                </a:solidFill>
                <a:latin typeface="Arial"/>
                <a:cs typeface="Arial"/>
              </a:rPr>
              <a:t>into  </a:t>
            </a:r>
            <a:r>
              <a:rPr sz="550" spc="-5" dirty="0">
                <a:solidFill>
                  <a:srgbClr val="1E1916"/>
                </a:solidFill>
                <a:latin typeface="Arial"/>
                <a:cs typeface="Arial"/>
              </a:rPr>
              <a:t>the hanging hole </a:t>
            </a:r>
            <a:r>
              <a:rPr sz="550" spc="-10" dirty="0">
                <a:solidFill>
                  <a:srgbClr val="1E1916"/>
                </a:solidFill>
                <a:latin typeface="Arial"/>
                <a:cs typeface="Arial"/>
              </a:rPr>
              <a:t>as  </a:t>
            </a:r>
            <a:r>
              <a:rPr sz="550" dirty="0">
                <a:solidFill>
                  <a:srgbClr val="1E1916"/>
                </a:solidFill>
                <a:latin typeface="Arial"/>
                <a:cs typeface="Arial"/>
              </a:rPr>
              <a:t>shown in</a:t>
            </a:r>
            <a:r>
              <a:rPr sz="550" spc="-35" dirty="0">
                <a:solidFill>
                  <a:srgbClr val="1E19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E1916"/>
                </a:solidFill>
                <a:latin typeface="Arial"/>
                <a:cs typeface="Arial"/>
              </a:rPr>
              <a:t>Picture</a:t>
            </a:r>
            <a:endParaRPr sz="5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62348" y="5327038"/>
            <a:ext cx="694690" cy="3600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655"/>
              </a:lnSpc>
              <a:spcBef>
                <a:spcPts val="125"/>
              </a:spcBef>
            </a:pPr>
            <a:r>
              <a:rPr sz="550" spc="-30" dirty="0">
                <a:solidFill>
                  <a:srgbClr val="1E1916"/>
                </a:solidFill>
                <a:latin typeface="Arial"/>
                <a:cs typeface="Arial"/>
              </a:rPr>
              <a:t>Ceiling Installation</a:t>
            </a:r>
            <a:endParaRPr sz="550">
              <a:latin typeface="Arial"/>
              <a:cs typeface="Arial"/>
            </a:endParaRPr>
          </a:p>
          <a:p>
            <a:pPr marL="12700" marR="5080" algn="just">
              <a:lnSpc>
                <a:spcPts val="650"/>
              </a:lnSpc>
              <a:spcBef>
                <a:spcPts val="25"/>
              </a:spcBef>
            </a:pPr>
            <a:r>
              <a:rPr sz="550" spc="-30" dirty="0">
                <a:solidFill>
                  <a:srgbClr val="1E1916"/>
                </a:solidFill>
                <a:latin typeface="Arial"/>
                <a:cs typeface="Arial"/>
              </a:rPr>
              <a:t>Hook </a:t>
            </a:r>
            <a:r>
              <a:rPr sz="550" spc="-25" dirty="0">
                <a:solidFill>
                  <a:srgbClr val="1E1916"/>
                </a:solidFill>
                <a:latin typeface="Arial"/>
                <a:cs typeface="Arial"/>
              </a:rPr>
              <a:t>the </a:t>
            </a:r>
            <a:r>
              <a:rPr sz="550" spc="-30" dirty="0">
                <a:solidFill>
                  <a:srgbClr val="1E1916"/>
                </a:solidFill>
                <a:latin typeface="Arial"/>
                <a:cs typeface="Arial"/>
              </a:rPr>
              <a:t>D-shape hook  </a:t>
            </a:r>
            <a:r>
              <a:rPr sz="550" spc="-25" dirty="0">
                <a:solidFill>
                  <a:srgbClr val="1E1916"/>
                </a:solidFill>
                <a:latin typeface="Arial"/>
                <a:cs typeface="Arial"/>
              </a:rPr>
              <a:t>on </a:t>
            </a:r>
            <a:r>
              <a:rPr sz="550" spc="-20" dirty="0">
                <a:solidFill>
                  <a:srgbClr val="1E1916"/>
                </a:solidFill>
                <a:latin typeface="Arial"/>
                <a:cs typeface="Arial"/>
              </a:rPr>
              <a:t>the </a:t>
            </a:r>
            <a:r>
              <a:rPr sz="550" spc="-25" dirty="0">
                <a:solidFill>
                  <a:srgbClr val="1E1916"/>
                </a:solidFill>
                <a:latin typeface="Arial"/>
                <a:cs typeface="Arial"/>
              </a:rPr>
              <a:t>iron </a:t>
            </a:r>
            <a:r>
              <a:rPr sz="550" spc="-30" dirty="0">
                <a:solidFill>
                  <a:srgbClr val="1E1916"/>
                </a:solidFill>
                <a:latin typeface="Arial"/>
                <a:cs typeface="Arial"/>
              </a:rPr>
              <a:t>hook </a:t>
            </a:r>
            <a:r>
              <a:rPr sz="550" spc="-25" dirty="0">
                <a:solidFill>
                  <a:srgbClr val="1E1916"/>
                </a:solidFill>
                <a:latin typeface="Arial"/>
                <a:cs typeface="Arial"/>
              </a:rPr>
              <a:t>on </a:t>
            </a:r>
            <a:r>
              <a:rPr sz="550" spc="-20" dirty="0">
                <a:solidFill>
                  <a:srgbClr val="1E1916"/>
                </a:solidFill>
                <a:latin typeface="Arial"/>
                <a:cs typeface="Arial"/>
              </a:rPr>
              <a:t>the  </a:t>
            </a:r>
            <a:r>
              <a:rPr sz="550" spc="-25" dirty="0">
                <a:solidFill>
                  <a:srgbClr val="1E1916"/>
                </a:solidFill>
                <a:latin typeface="Arial"/>
                <a:cs typeface="Arial"/>
              </a:rPr>
              <a:t>ceiling as shown</a:t>
            </a:r>
            <a:r>
              <a:rPr sz="550" spc="-30" dirty="0">
                <a:solidFill>
                  <a:srgbClr val="1E1916"/>
                </a:solidFill>
                <a:latin typeface="Arial"/>
                <a:cs typeface="Arial"/>
              </a:rPr>
              <a:t> in</a:t>
            </a:r>
            <a:endParaRPr sz="5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62345" y="5655170"/>
            <a:ext cx="21907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-30" dirty="0">
                <a:solidFill>
                  <a:srgbClr val="1E1916"/>
                </a:solidFill>
                <a:latin typeface="Arial"/>
                <a:cs typeface="Arial"/>
              </a:rPr>
              <a:t>Picture</a:t>
            </a:r>
            <a:endParaRPr sz="5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67348" y="6557950"/>
            <a:ext cx="25971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-55" dirty="0">
                <a:solidFill>
                  <a:srgbClr val="1E1916"/>
                </a:solidFill>
                <a:latin typeface="Arial"/>
                <a:cs typeface="Arial"/>
              </a:rPr>
              <a:t>Co</a:t>
            </a:r>
            <a:r>
              <a:rPr sz="550" spc="-40" dirty="0">
                <a:solidFill>
                  <a:srgbClr val="1E1916"/>
                </a:solidFill>
                <a:latin typeface="Arial"/>
                <a:cs typeface="Arial"/>
              </a:rPr>
              <a:t>vcring</a:t>
            </a:r>
            <a:endParaRPr sz="5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67341" y="6639986"/>
            <a:ext cx="88582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-45" dirty="0">
                <a:solidFill>
                  <a:srgbClr val="1E1916"/>
                </a:solidFill>
                <a:latin typeface="Arial"/>
                <a:cs typeface="Arial"/>
              </a:rPr>
              <a:t>Adequatc </a:t>
            </a:r>
            <a:r>
              <a:rPr sz="550" spc="-40" dirty="0">
                <a:solidFill>
                  <a:srgbClr val="1E1916"/>
                </a:solidFill>
                <a:latin typeface="Arial"/>
                <a:cs typeface="Arial"/>
              </a:rPr>
              <a:t>space </a:t>
            </a:r>
            <a:r>
              <a:rPr sz="550" spc="-30" dirty="0">
                <a:solidFill>
                  <a:srgbClr val="1E1916"/>
                </a:solidFill>
                <a:latin typeface="Arial"/>
                <a:cs typeface="Arial"/>
              </a:rPr>
              <a:t>for </a:t>
            </a:r>
            <a:r>
              <a:rPr sz="550" spc="-40" dirty="0">
                <a:solidFill>
                  <a:srgbClr val="1E1916"/>
                </a:solidFill>
                <a:latin typeface="Arial"/>
                <a:cs typeface="Arial"/>
              </a:rPr>
              <a:t>covering</a:t>
            </a:r>
            <a:r>
              <a:rPr sz="550" spc="-35" dirty="0">
                <a:solidFill>
                  <a:srgbClr val="1E1916"/>
                </a:solidFill>
                <a:latin typeface="Arial"/>
                <a:cs typeface="Arial"/>
              </a:rPr>
              <a:t> </a:t>
            </a:r>
            <a:r>
              <a:rPr sz="550" spc="-45" dirty="0">
                <a:solidFill>
                  <a:srgbClr val="1E1916"/>
                </a:solidFill>
                <a:latin typeface="Arial"/>
                <a:cs typeface="Arial"/>
              </a:rPr>
              <a:t>the</a:t>
            </a:r>
            <a:endParaRPr sz="5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67331" y="6722019"/>
            <a:ext cx="744220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-45" dirty="0">
                <a:solidFill>
                  <a:srgbClr val="1E1916"/>
                </a:solidFill>
                <a:latin typeface="Arial"/>
                <a:cs typeface="Arial"/>
              </a:rPr>
              <a:t>screen </a:t>
            </a:r>
            <a:r>
              <a:rPr sz="550" spc="-40" dirty="0">
                <a:solidFill>
                  <a:srgbClr val="1E1916"/>
                </a:solidFill>
                <a:latin typeface="Arial"/>
                <a:cs typeface="Arial"/>
              </a:rPr>
              <a:t>as </a:t>
            </a:r>
            <a:r>
              <a:rPr sz="550" spc="-45" dirty="0">
                <a:solidFill>
                  <a:srgbClr val="1E1916"/>
                </a:solidFill>
                <a:latin typeface="Arial"/>
                <a:cs typeface="Arial"/>
              </a:rPr>
              <a:t>shown </a:t>
            </a:r>
            <a:r>
              <a:rPr sz="550" spc="-30" dirty="0">
                <a:solidFill>
                  <a:srgbClr val="1E1916"/>
                </a:solidFill>
                <a:latin typeface="Arial"/>
                <a:cs typeface="Arial"/>
              </a:rPr>
              <a:t>in</a:t>
            </a:r>
            <a:r>
              <a:rPr sz="550" dirty="0">
                <a:solidFill>
                  <a:srgbClr val="1E1916"/>
                </a:solidFill>
                <a:latin typeface="Arial"/>
                <a:cs typeface="Arial"/>
              </a:rPr>
              <a:t> </a:t>
            </a:r>
            <a:r>
              <a:rPr sz="550" spc="-40" dirty="0">
                <a:solidFill>
                  <a:srgbClr val="1E1916"/>
                </a:solidFill>
                <a:latin typeface="Arial"/>
                <a:cs typeface="Arial"/>
              </a:rPr>
              <a:t>Picture</a:t>
            </a:r>
            <a:endParaRPr sz="5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86978" y="6171892"/>
            <a:ext cx="656590" cy="36004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650"/>
              </a:lnSpc>
              <a:spcBef>
                <a:spcPts val="155"/>
              </a:spcBef>
            </a:pPr>
            <a:r>
              <a:rPr sz="550" spc="-15" dirty="0">
                <a:solidFill>
                  <a:srgbClr val="1E1916"/>
                </a:solidFill>
                <a:latin typeface="Arial"/>
                <a:cs typeface="Arial"/>
              </a:rPr>
              <a:t>Fixing wall bracket  </a:t>
            </a:r>
            <a:r>
              <a:rPr sz="550" spc="-20" dirty="0">
                <a:solidFill>
                  <a:srgbClr val="1E1916"/>
                </a:solidFill>
                <a:latin typeface="Arial"/>
                <a:cs typeface="Arial"/>
              </a:rPr>
              <a:t>(Special </a:t>
            </a:r>
            <a:r>
              <a:rPr sz="550" spc="-15" dirty="0">
                <a:solidFill>
                  <a:srgbClr val="1E1916"/>
                </a:solidFill>
                <a:latin typeface="Arial"/>
                <a:cs typeface="Arial"/>
              </a:rPr>
              <a:t>brackets </a:t>
            </a:r>
            <a:r>
              <a:rPr sz="550" spc="-20" dirty="0">
                <a:solidFill>
                  <a:srgbClr val="1E1916"/>
                </a:solidFill>
                <a:latin typeface="Arial"/>
                <a:cs typeface="Arial"/>
              </a:rPr>
              <a:t>are  suggested.)as shown  </a:t>
            </a:r>
            <a:r>
              <a:rPr sz="550" spc="-10" dirty="0">
                <a:solidFill>
                  <a:srgbClr val="1E1916"/>
                </a:solidFill>
                <a:latin typeface="Arial"/>
                <a:cs typeface="Arial"/>
              </a:rPr>
              <a:t>in</a:t>
            </a:r>
            <a:r>
              <a:rPr sz="550" spc="-20" dirty="0">
                <a:solidFill>
                  <a:srgbClr val="1E1916"/>
                </a:solidFill>
                <a:latin typeface="Arial"/>
                <a:cs typeface="Arial"/>
              </a:rPr>
              <a:t> Picture</a:t>
            </a:r>
            <a:endParaRPr sz="5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51900" y="5696001"/>
            <a:ext cx="161925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spc="45" dirty="0">
                <a:solidFill>
                  <a:srgbClr val="1E1916"/>
                </a:solidFill>
                <a:latin typeface="Arial"/>
                <a:cs typeface="Arial"/>
              </a:rPr>
              <a:t>(1)</a:t>
            </a:r>
            <a:endParaRPr sz="7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10817" y="5696001"/>
            <a:ext cx="161925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spc="45" dirty="0">
                <a:solidFill>
                  <a:srgbClr val="1E1916"/>
                </a:solidFill>
                <a:latin typeface="Arial"/>
                <a:cs typeface="Arial"/>
              </a:rPr>
              <a:t>(2)</a:t>
            </a:r>
            <a:endParaRPr sz="7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69781" y="6536385"/>
            <a:ext cx="161925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spc="45" dirty="0">
                <a:solidFill>
                  <a:srgbClr val="1E1916"/>
                </a:solidFill>
                <a:latin typeface="Arial"/>
                <a:cs typeface="Arial"/>
              </a:rPr>
              <a:t>(3)</a:t>
            </a:r>
            <a:endParaRPr sz="7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58499" y="6452944"/>
            <a:ext cx="161925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spc="45" dirty="0">
                <a:solidFill>
                  <a:srgbClr val="1E1916"/>
                </a:solidFill>
                <a:latin typeface="Arial"/>
                <a:cs typeface="Arial"/>
              </a:rPr>
              <a:t>(4)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916</Words>
  <Application>Microsoft Office PowerPoint</Application>
  <PresentationFormat>Custom</PresentationFormat>
  <Paragraphs>73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NCTS Electric Screen  Operation Manual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SCREENËµÃ÷Êé</dc:title>
  <dc:creator>Î¢ÈíÓÃ»§</dc:creator>
  <cp:lastModifiedBy>User</cp:lastModifiedBy>
  <cp:revision>1</cp:revision>
  <dcterms:created xsi:type="dcterms:W3CDTF">2019-10-15T08:11:16Z</dcterms:created>
  <dcterms:modified xsi:type="dcterms:W3CDTF">2019-10-15T08:12:34Z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2006-05-16T00:00:00Z</vt:filetime>
  </property>
  <property fmtid="{D5CDD505-2E9C-101B-9397-08002B2CF9AE}" pid="3" name="Creator">
    <vt:lpwstr>CorelDRAW Version 9.397</vt:lpwstr>
  </property>
  <property fmtid="{D5CDD505-2E9C-101B-9397-08002B2CF9AE}" pid="4" name="LastSaved">
    <vt:filetime>2019-10-15T00:00:00Z</vt:filetime>
  </property>
</Properties>
</file>