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7559675" cy="1069181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40">
          <p15:clr>
            <a:srgbClr val="A4A3A4"/>
          </p15:clr>
        </p15:guide>
        <p15:guide id="2" pos="23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DCDEDD"/>
    <a:srgbClr val="0000FF"/>
    <a:srgbClr val="E3E3E3"/>
    <a:srgbClr val="EDEDED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1032" y="60"/>
      </p:cViewPr>
      <p:guideLst>
        <p:guide orient="horz" pos="3340"/>
        <p:guide pos="23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45000" y="1749851"/>
            <a:ext cx="5670000" cy="3722453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45000" y="5615855"/>
            <a:ext cx="5670000" cy="2581461"/>
          </a:xfrm>
        </p:spPr>
        <p:txBody>
          <a:bodyPr/>
          <a:lstStyle>
            <a:lvl1pPr marL="0" indent="0" algn="ctr">
              <a:buNone/>
              <a:defRPr sz="1985"/>
            </a:lvl1pPr>
            <a:lvl2pPr marL="377825" indent="0" algn="ctr">
              <a:buNone/>
              <a:defRPr sz="1655"/>
            </a:lvl2pPr>
            <a:lvl3pPr marL="756285" indent="0" algn="ctr">
              <a:buNone/>
              <a:defRPr sz="1490"/>
            </a:lvl3pPr>
            <a:lvl4pPr marL="1134110" indent="0" algn="ctr">
              <a:buNone/>
              <a:defRPr sz="1325"/>
            </a:lvl4pPr>
            <a:lvl5pPr marL="1511935" indent="0" algn="ctr">
              <a:buNone/>
              <a:defRPr sz="1325"/>
            </a:lvl5pPr>
            <a:lvl6pPr marL="1889760" indent="0" algn="ctr">
              <a:buNone/>
              <a:defRPr sz="1325"/>
            </a:lvl6pPr>
            <a:lvl7pPr marL="2268220" indent="0" algn="ctr">
              <a:buNone/>
              <a:defRPr sz="1325"/>
            </a:lvl7pPr>
            <a:lvl8pPr marL="2646045" indent="0" algn="ctr">
              <a:buNone/>
              <a:defRPr sz="1325"/>
            </a:lvl8pPr>
            <a:lvl9pPr marL="3023870" indent="0" algn="ctr">
              <a:buNone/>
              <a:defRPr sz="1325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519750" y="569258"/>
            <a:ext cx="6520500" cy="90611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5812" y="2665613"/>
            <a:ext cx="6520500" cy="4447637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15812" y="7155327"/>
            <a:ext cx="6520500" cy="2338907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6285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6pPr>
            <a:lvl7pPr marL="226822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19750" y="2846290"/>
            <a:ext cx="3213000" cy="67840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827250" y="2846290"/>
            <a:ext cx="3213000" cy="67840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0735" y="569258"/>
            <a:ext cx="6520500" cy="206665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35893" y="2772722"/>
            <a:ext cx="3022000" cy="1284542"/>
          </a:xfrm>
        </p:spPr>
        <p:txBody>
          <a:bodyPr anchor="ctr" anchorCtr="0"/>
          <a:lstStyle>
            <a:lvl1pPr marL="0" indent="0">
              <a:buNone/>
              <a:defRPr sz="2315"/>
            </a:lvl1pPr>
            <a:lvl2pPr marL="377825" indent="0">
              <a:buNone/>
              <a:defRPr sz="1985"/>
            </a:lvl2pPr>
            <a:lvl3pPr marL="756285" indent="0">
              <a:buNone/>
              <a:defRPr sz="1655"/>
            </a:lvl3pPr>
            <a:lvl4pPr marL="1134110" indent="0">
              <a:buNone/>
              <a:defRPr sz="1490"/>
            </a:lvl4pPr>
            <a:lvl5pPr marL="1511935" indent="0">
              <a:buNone/>
              <a:defRPr sz="1490"/>
            </a:lvl5pPr>
            <a:lvl6pPr marL="1889760" indent="0">
              <a:buNone/>
              <a:defRPr sz="1490"/>
            </a:lvl6pPr>
            <a:lvl7pPr marL="2268220" indent="0">
              <a:buNone/>
              <a:defRPr sz="1490"/>
            </a:lvl7pPr>
            <a:lvl8pPr marL="2646045" indent="0">
              <a:buNone/>
              <a:defRPr sz="1490"/>
            </a:lvl8pPr>
            <a:lvl9pPr marL="3023870" indent="0">
              <a:buNone/>
              <a:defRPr sz="149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35893" y="4155531"/>
            <a:ext cx="3022000" cy="549463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879794" y="2772722"/>
            <a:ext cx="3036883" cy="1284542"/>
          </a:xfrm>
        </p:spPr>
        <p:txBody>
          <a:bodyPr anchor="ctr" anchorCtr="0"/>
          <a:lstStyle>
            <a:lvl1pPr marL="0" indent="0">
              <a:buNone/>
              <a:defRPr sz="2315"/>
            </a:lvl1pPr>
            <a:lvl2pPr marL="377825" indent="0">
              <a:buNone/>
              <a:defRPr sz="1985"/>
            </a:lvl2pPr>
            <a:lvl3pPr marL="756285" indent="0">
              <a:buNone/>
              <a:defRPr sz="1655"/>
            </a:lvl3pPr>
            <a:lvl4pPr marL="1134110" indent="0">
              <a:buNone/>
              <a:defRPr sz="1490"/>
            </a:lvl4pPr>
            <a:lvl5pPr marL="1511935" indent="0">
              <a:buNone/>
              <a:defRPr sz="1490"/>
            </a:lvl5pPr>
            <a:lvl6pPr marL="1889760" indent="0">
              <a:buNone/>
              <a:defRPr sz="1490"/>
            </a:lvl6pPr>
            <a:lvl7pPr marL="2268220" indent="0">
              <a:buNone/>
              <a:defRPr sz="1490"/>
            </a:lvl7pPr>
            <a:lvl8pPr marL="2646045" indent="0">
              <a:buNone/>
              <a:defRPr sz="1490"/>
            </a:lvl8pPr>
            <a:lvl9pPr marL="3023870" indent="0">
              <a:buNone/>
              <a:defRPr sz="149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879794" y="4155531"/>
            <a:ext cx="3036883" cy="549463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0735" y="712810"/>
            <a:ext cx="2582844" cy="2494835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213985" y="712812"/>
            <a:ext cx="3827250" cy="8425019"/>
          </a:xfrm>
        </p:spPr>
        <p:txBody>
          <a:bodyPr/>
          <a:lstStyle>
            <a:lvl1pPr marL="0" indent="0">
              <a:buNone/>
              <a:defRPr sz="2645"/>
            </a:lvl1pPr>
            <a:lvl2pPr marL="377825" indent="0">
              <a:buNone/>
              <a:defRPr sz="2315"/>
            </a:lvl2pPr>
            <a:lvl3pPr marL="756285" indent="0">
              <a:buNone/>
              <a:defRPr sz="1985"/>
            </a:lvl3pPr>
            <a:lvl4pPr marL="1134110" indent="0">
              <a:buNone/>
              <a:defRPr sz="1655"/>
            </a:lvl4pPr>
            <a:lvl5pPr marL="1511935" indent="0">
              <a:buNone/>
              <a:defRPr sz="1655"/>
            </a:lvl5pPr>
            <a:lvl6pPr marL="1889760" indent="0">
              <a:buNone/>
              <a:defRPr sz="1655"/>
            </a:lvl6pPr>
            <a:lvl7pPr marL="2268220" indent="0">
              <a:buNone/>
              <a:defRPr sz="1655"/>
            </a:lvl7pPr>
            <a:lvl8pPr marL="2646045" indent="0">
              <a:buNone/>
              <a:defRPr sz="1655"/>
            </a:lvl8pPr>
            <a:lvl9pPr marL="3023870" indent="0">
              <a:buNone/>
              <a:defRPr sz="165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20735" y="3207645"/>
            <a:ext cx="2582844" cy="5942560"/>
          </a:xfrm>
        </p:spPr>
        <p:txBody>
          <a:bodyPr/>
          <a:lstStyle>
            <a:lvl1pPr marL="0" indent="0">
              <a:buNone/>
              <a:defRPr sz="1655"/>
            </a:lvl1pPr>
            <a:lvl2pPr marL="377825" indent="0">
              <a:buNone/>
              <a:defRPr sz="1490"/>
            </a:lvl2pPr>
            <a:lvl3pPr marL="756285" indent="0">
              <a:buNone/>
              <a:defRPr sz="1325"/>
            </a:lvl3pPr>
            <a:lvl4pPr marL="1134110" indent="0">
              <a:buNone/>
              <a:defRPr sz="1155"/>
            </a:lvl4pPr>
            <a:lvl5pPr marL="1511935" indent="0">
              <a:buNone/>
              <a:defRPr sz="1155"/>
            </a:lvl5pPr>
            <a:lvl6pPr marL="1889760" indent="0">
              <a:buNone/>
              <a:defRPr sz="1155"/>
            </a:lvl6pPr>
            <a:lvl7pPr marL="2268220" indent="0">
              <a:buNone/>
              <a:defRPr sz="1155"/>
            </a:lvl7pPr>
            <a:lvl8pPr marL="2646045" indent="0">
              <a:buNone/>
              <a:defRPr sz="1155"/>
            </a:lvl8pPr>
            <a:lvl9pPr marL="3023870" indent="0">
              <a:buNone/>
              <a:defRPr sz="115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410125" y="569258"/>
            <a:ext cx="1630125" cy="906110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19750" y="569258"/>
            <a:ext cx="4795875" cy="906110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19750" y="569258"/>
            <a:ext cx="6520500" cy="2066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19750" y="2846290"/>
            <a:ext cx="6520500" cy="6784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19750" y="9910040"/>
            <a:ext cx="1701000" cy="5692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2019/1/10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504250" y="9910040"/>
            <a:ext cx="2551500" cy="5692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339250" y="9910040"/>
            <a:ext cx="1701000" cy="5692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756285" rtl="0" eaLnBrk="1" latinLnBrk="0" hangingPunct="1">
        <a:lnSpc>
          <a:spcPct val="90000"/>
        </a:lnSpc>
        <a:spcBef>
          <a:spcPct val="0"/>
        </a:spcBef>
        <a:buNone/>
        <a:defRPr sz="3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230" indent="-189230" algn="l" defTabSz="756285" rtl="0" eaLnBrk="1" latinLnBrk="0" hangingPunct="1">
        <a:lnSpc>
          <a:spcPct val="90000"/>
        </a:lnSpc>
        <a:spcBef>
          <a:spcPct val="166000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5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488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32270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70116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207899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83527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21310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628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411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6822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604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387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图片 66" descr="575137ccc9e7f_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96686" y="0"/>
            <a:ext cx="8969829" cy="10691813"/>
          </a:xfrm>
          <a:prstGeom prst="rect">
            <a:avLst/>
          </a:prstGeom>
        </p:spPr>
      </p:pic>
      <p:pic>
        <p:nvPicPr>
          <p:cNvPr id="1026" name="Picture 2" descr="C:\Users\Administrator\Desktop\6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8052" y="2637176"/>
            <a:ext cx="7848872" cy="5232306"/>
          </a:xfrm>
          <a:prstGeom prst="rect">
            <a:avLst/>
          </a:prstGeom>
          <a:noFill/>
        </p:spPr>
      </p:pic>
      <p:pic>
        <p:nvPicPr>
          <p:cNvPr id="54" name="图片 53" descr="T1zHxdFf0gXXXXXXXX_!!0-item_pic_副本_副本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7940" y="349250"/>
            <a:ext cx="1561465" cy="217233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Straight Connector 12"/>
          <p:cNvCxnSpPr/>
          <p:nvPr/>
        </p:nvCxnSpPr>
        <p:spPr>
          <a:xfrm>
            <a:off x="643890" y="7338060"/>
            <a:ext cx="635" cy="339725"/>
          </a:xfrm>
          <a:prstGeom prst="line">
            <a:avLst/>
          </a:prstGeom>
          <a:ln w="19050">
            <a:solidFill>
              <a:srgbClr val="FF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35635" y="6170930"/>
            <a:ext cx="1409700" cy="1179830"/>
          </a:xfrm>
          <a:prstGeom prst="line">
            <a:avLst/>
          </a:prstGeom>
          <a:ln w="19050">
            <a:solidFill>
              <a:srgbClr val="FF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7"/>
          <p:cNvCxnSpPr/>
          <p:nvPr/>
        </p:nvCxnSpPr>
        <p:spPr>
          <a:xfrm flipV="1">
            <a:off x="2172335" y="6170930"/>
            <a:ext cx="565785" cy="1092835"/>
          </a:xfrm>
          <a:prstGeom prst="line">
            <a:avLst/>
          </a:prstGeom>
          <a:ln w="19050">
            <a:solidFill>
              <a:srgbClr val="FF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7"/>
          <p:cNvCxnSpPr/>
          <p:nvPr/>
        </p:nvCxnSpPr>
        <p:spPr>
          <a:xfrm flipV="1">
            <a:off x="2172335" y="6170930"/>
            <a:ext cx="1176020" cy="1173480"/>
          </a:xfrm>
          <a:prstGeom prst="line">
            <a:avLst/>
          </a:prstGeom>
          <a:ln w="19050">
            <a:solidFill>
              <a:srgbClr val="FF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2"/>
          <p:cNvCxnSpPr/>
          <p:nvPr/>
        </p:nvCxnSpPr>
        <p:spPr>
          <a:xfrm>
            <a:off x="2166620" y="7261860"/>
            <a:ext cx="6985" cy="415925"/>
          </a:xfrm>
          <a:prstGeom prst="line">
            <a:avLst/>
          </a:prstGeom>
          <a:ln w="19050">
            <a:solidFill>
              <a:srgbClr val="FF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7"/>
          <p:cNvCxnSpPr/>
          <p:nvPr/>
        </p:nvCxnSpPr>
        <p:spPr>
          <a:xfrm flipV="1">
            <a:off x="3677285" y="6170930"/>
            <a:ext cx="335280" cy="1179830"/>
          </a:xfrm>
          <a:prstGeom prst="line">
            <a:avLst/>
          </a:prstGeom>
          <a:ln w="19050">
            <a:solidFill>
              <a:srgbClr val="FF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2"/>
          <p:cNvCxnSpPr/>
          <p:nvPr/>
        </p:nvCxnSpPr>
        <p:spPr>
          <a:xfrm>
            <a:off x="3681730" y="7338060"/>
            <a:ext cx="635" cy="339725"/>
          </a:xfrm>
          <a:prstGeom prst="line">
            <a:avLst/>
          </a:prstGeom>
          <a:ln w="19050">
            <a:solidFill>
              <a:srgbClr val="FF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7"/>
          <p:cNvCxnSpPr/>
          <p:nvPr/>
        </p:nvCxnSpPr>
        <p:spPr>
          <a:xfrm flipH="1" flipV="1">
            <a:off x="4656455" y="6173470"/>
            <a:ext cx="519430" cy="1175385"/>
          </a:xfrm>
          <a:prstGeom prst="line">
            <a:avLst/>
          </a:prstGeom>
          <a:ln w="19050">
            <a:solidFill>
              <a:srgbClr val="FF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2"/>
          <p:cNvCxnSpPr/>
          <p:nvPr/>
        </p:nvCxnSpPr>
        <p:spPr>
          <a:xfrm>
            <a:off x="5169535" y="7338060"/>
            <a:ext cx="635" cy="339725"/>
          </a:xfrm>
          <a:prstGeom prst="line">
            <a:avLst/>
          </a:prstGeom>
          <a:ln w="19050">
            <a:solidFill>
              <a:srgbClr val="FF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7"/>
          <p:cNvCxnSpPr/>
          <p:nvPr/>
        </p:nvCxnSpPr>
        <p:spPr>
          <a:xfrm flipH="1" flipV="1">
            <a:off x="5281930" y="6173470"/>
            <a:ext cx="1501775" cy="1167765"/>
          </a:xfrm>
          <a:prstGeom prst="line">
            <a:avLst/>
          </a:prstGeom>
          <a:ln w="19050">
            <a:solidFill>
              <a:srgbClr val="FF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2"/>
          <p:cNvCxnSpPr/>
          <p:nvPr/>
        </p:nvCxnSpPr>
        <p:spPr>
          <a:xfrm>
            <a:off x="6777355" y="7338060"/>
            <a:ext cx="635" cy="339725"/>
          </a:xfrm>
          <a:prstGeom prst="line">
            <a:avLst/>
          </a:prstGeom>
          <a:ln w="19050">
            <a:solidFill>
              <a:srgbClr val="FF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142240" y="7755890"/>
            <a:ext cx="1306830" cy="241363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45415" y="7881620"/>
            <a:ext cx="150050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>
                <a:solidFill>
                  <a:srgbClr val="0000FF"/>
                </a:solidFill>
                <a:latin typeface="Vijaya" panose="020B0604020202020204" charset="0"/>
              </a:rPr>
              <a:t>DC </a:t>
            </a:r>
            <a:r>
              <a:rPr lang="en-US" altLang="zh-CN" sz="1500" b="1" dirty="0">
                <a:solidFill>
                  <a:srgbClr val="FF0000"/>
                </a:solidFill>
                <a:latin typeface="Vijaya" panose="020B0604020202020204" charset="0"/>
              </a:rPr>
              <a:t>5V</a:t>
            </a:r>
            <a:r>
              <a:rPr lang="en-US" altLang="zh-CN" sz="1500" b="1" dirty="0">
                <a:solidFill>
                  <a:srgbClr val="0000FF"/>
                </a:solidFill>
                <a:latin typeface="Vijaya" panose="020B0604020202020204" charset="0"/>
              </a:rPr>
              <a:t> OUTPUT</a:t>
            </a:r>
          </a:p>
        </p:txBody>
      </p:sp>
      <p:pic>
        <p:nvPicPr>
          <p:cNvPr id="38" name="图片 37" descr="a6139w8049927798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35" y="8350250"/>
            <a:ext cx="1306195" cy="875665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19" name="文本框 18"/>
          <p:cNvSpPr txBox="1"/>
          <p:nvPr/>
        </p:nvSpPr>
        <p:spPr>
          <a:xfrm>
            <a:off x="4808220" y="8688705"/>
            <a:ext cx="15024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latin typeface="Vijaya" panose="020B0604020202020204" charset="0"/>
                <a:sym typeface="+mn-ea"/>
              </a:rPr>
              <a:t>Application:</a:t>
            </a:r>
          </a:p>
          <a:p>
            <a:r>
              <a:rPr lang="en-US" altLang="zh-CN">
                <a:latin typeface="Vijaya" panose="020B0604020202020204" charset="0"/>
              </a:rPr>
              <a:t>Laptop ...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-218950" y="605752"/>
            <a:ext cx="9575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bg1"/>
                </a:solidFill>
                <a:latin typeface="Vijaya" panose="020B0604020202020204" charset="0"/>
              </a:rPr>
              <a:t>MANUAL SWITCH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339261" y="2865754"/>
            <a:ext cx="12909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bg1"/>
                </a:solidFill>
                <a:latin typeface="Vijaya" panose="020B0604020202020204" charset="0"/>
              </a:rPr>
              <a:t>AC &amp; SOLAR</a:t>
            </a:r>
          </a:p>
          <a:p>
            <a:pPr algn="l"/>
            <a:r>
              <a:rPr lang="en-US" altLang="zh-CN" sz="1600" b="1" dirty="0">
                <a:solidFill>
                  <a:schemeClr val="bg1"/>
                </a:solidFill>
                <a:latin typeface="Vijaya" panose="020B0604020202020204" charset="0"/>
              </a:rPr>
              <a:t> INPUT</a:t>
            </a:r>
          </a:p>
        </p:txBody>
      </p:sp>
      <p:pic>
        <p:nvPicPr>
          <p:cNvPr id="53" name="图片 52" descr="T1X9FsFJtcXXXXXXXX_!!0-item_pic_副本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29736" y="2000250"/>
            <a:ext cx="850900" cy="75438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cxnSp>
        <p:nvCxnSpPr>
          <p:cNvPr id="56" name="Straight Connector 17"/>
          <p:cNvCxnSpPr/>
          <p:nvPr/>
        </p:nvCxnSpPr>
        <p:spPr>
          <a:xfrm flipH="1" flipV="1">
            <a:off x="7178629" y="2492375"/>
            <a:ext cx="5715" cy="1117600"/>
          </a:xfrm>
          <a:prstGeom prst="line">
            <a:avLst/>
          </a:prstGeom>
          <a:ln w="19050">
            <a:solidFill>
              <a:srgbClr val="0000FF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17"/>
          <p:cNvCxnSpPr/>
          <p:nvPr/>
        </p:nvCxnSpPr>
        <p:spPr>
          <a:xfrm flipV="1">
            <a:off x="138430" y="1234388"/>
            <a:ext cx="1905" cy="1844040"/>
          </a:xfrm>
          <a:prstGeom prst="line">
            <a:avLst/>
          </a:prstGeom>
          <a:ln w="19050">
            <a:solidFill>
              <a:srgbClr val="0000FF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椭圆 58"/>
          <p:cNvSpPr/>
          <p:nvPr/>
        </p:nvSpPr>
        <p:spPr>
          <a:xfrm>
            <a:off x="4051300" y="5019675"/>
            <a:ext cx="92710" cy="76200"/>
          </a:xfrm>
          <a:prstGeom prst="ellipse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4681855" y="5029200"/>
            <a:ext cx="92710" cy="76200"/>
          </a:xfrm>
          <a:prstGeom prst="ellipse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43" name="Straight Connector 17"/>
          <p:cNvCxnSpPr/>
          <p:nvPr/>
        </p:nvCxnSpPr>
        <p:spPr>
          <a:xfrm flipV="1">
            <a:off x="3464560" y="1486361"/>
            <a:ext cx="635" cy="562610"/>
          </a:xfrm>
          <a:prstGeom prst="line">
            <a:avLst/>
          </a:prstGeom>
          <a:ln w="19050">
            <a:solidFill>
              <a:srgbClr val="0000FF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文本框 243"/>
          <p:cNvSpPr txBox="1"/>
          <p:nvPr/>
        </p:nvSpPr>
        <p:spPr>
          <a:xfrm>
            <a:off x="2432685" y="920432"/>
            <a:ext cx="1608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bg1"/>
                </a:solidFill>
                <a:latin typeface="Vijaya" panose="020B0604020202020204" charset="0"/>
              </a:rPr>
              <a:t>Built-in 12,000mAh </a:t>
            </a:r>
          </a:p>
          <a:p>
            <a:pPr algn="r"/>
            <a:r>
              <a:rPr lang="en-US" altLang="zh-CN" sz="1600" b="1" dirty="0">
                <a:solidFill>
                  <a:schemeClr val="bg1"/>
                </a:solidFill>
                <a:latin typeface="Vijaya" panose="020B0604020202020204" charset="0"/>
              </a:rPr>
              <a:t>18650 Li-ion Battery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82245" y="9279890"/>
            <a:ext cx="126428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>
                <a:latin typeface="Vijaya" panose="020B0604020202020204" charset="0"/>
                <a:sym typeface="+mn-ea"/>
              </a:rPr>
              <a:t>Application</a:t>
            </a:r>
            <a:r>
              <a:rPr lang="en-US" altLang="zh-CN" sz="1400">
                <a:latin typeface="Vijaya" panose="020B0604020202020204" charset="0"/>
                <a:sym typeface="+mn-ea"/>
              </a:rPr>
              <a:t>:</a:t>
            </a:r>
          </a:p>
          <a:p>
            <a:r>
              <a:rPr lang="en-US" altLang="zh-CN" sz="1400" dirty="0">
                <a:solidFill>
                  <a:schemeClr val="tx1"/>
                </a:solidFill>
                <a:latin typeface="Vijaya" panose="020B0604020202020204" charset="0"/>
                <a:ea typeface="微软雅黑" panose="020B0503020204020204" charset="-122"/>
                <a:sym typeface="+mn-ea"/>
              </a:rPr>
              <a:t>Mobile, PC, </a:t>
            </a:r>
          </a:p>
          <a:p>
            <a:r>
              <a:rPr lang="en-US" altLang="zh-CN" sz="1400" dirty="0">
                <a:solidFill>
                  <a:schemeClr val="tx1"/>
                </a:solidFill>
                <a:latin typeface="Vijaya" panose="020B0604020202020204" charset="0"/>
                <a:ea typeface="微软雅黑" panose="020B0503020204020204" charset="-122"/>
                <a:sym typeface="+mn-ea"/>
              </a:rPr>
              <a:t>Modem</a:t>
            </a:r>
            <a:r>
              <a:rPr lang="zh-CN" altLang="en-US" sz="1400" dirty="0">
                <a:solidFill>
                  <a:schemeClr val="tx1"/>
                </a:solidFill>
                <a:latin typeface="Vijaya" panose="020B0604020202020204" charset="0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latin typeface="Vijaya" panose="020B0604020202020204" charset="0"/>
                <a:ea typeface="微软雅黑" panose="020B0503020204020204" charset="-122"/>
                <a:sym typeface="+mn-ea"/>
              </a:rPr>
              <a:t>...</a:t>
            </a:r>
            <a:endParaRPr lang="zh-CN" altLang="en-US" sz="1400">
              <a:latin typeface="Vijaya" panose="020B0604020202020204" charset="0"/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1628775" y="7755890"/>
            <a:ext cx="1306830" cy="241363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圆角矩形 51"/>
          <p:cNvSpPr/>
          <p:nvPr/>
        </p:nvSpPr>
        <p:spPr>
          <a:xfrm>
            <a:off x="3127375" y="7755890"/>
            <a:ext cx="1306830" cy="241363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圆角矩形 63"/>
          <p:cNvSpPr/>
          <p:nvPr/>
        </p:nvSpPr>
        <p:spPr>
          <a:xfrm>
            <a:off x="4614545" y="7755890"/>
            <a:ext cx="1306830" cy="241363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圆角矩形 64"/>
          <p:cNvSpPr/>
          <p:nvPr/>
        </p:nvSpPr>
        <p:spPr>
          <a:xfrm>
            <a:off x="6107430" y="7755890"/>
            <a:ext cx="1306830" cy="241363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3093720" y="7881620"/>
            <a:ext cx="168275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>
                <a:solidFill>
                  <a:srgbClr val="0000FF"/>
                </a:solidFill>
                <a:latin typeface="Vijaya" panose="020B0604020202020204" charset="0"/>
              </a:rPr>
              <a:t>DC </a:t>
            </a:r>
            <a:r>
              <a:rPr lang="en-US" altLang="zh-CN" sz="1500" b="1">
                <a:solidFill>
                  <a:srgbClr val="FF0000"/>
                </a:solidFill>
                <a:latin typeface="Vijaya" panose="020B0604020202020204" charset="0"/>
              </a:rPr>
              <a:t>12V </a:t>
            </a:r>
            <a:r>
              <a:rPr lang="en-US" altLang="zh-CN" sz="1500" b="1">
                <a:solidFill>
                  <a:srgbClr val="0000FF"/>
                </a:solidFill>
                <a:latin typeface="Vijaya" panose="020B0604020202020204" charset="0"/>
              </a:rPr>
              <a:t>OUTPUT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584325" y="7881620"/>
            <a:ext cx="159067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>
                <a:solidFill>
                  <a:srgbClr val="0000FF"/>
                </a:solidFill>
                <a:latin typeface="Vijaya" panose="020B0604020202020204" charset="0"/>
              </a:rPr>
              <a:t>DC </a:t>
            </a:r>
            <a:r>
              <a:rPr lang="en-US" altLang="zh-CN" sz="1500" b="1" dirty="0">
                <a:solidFill>
                  <a:srgbClr val="FF0000"/>
                </a:solidFill>
                <a:latin typeface="Vijaya" panose="020B0604020202020204" charset="0"/>
              </a:rPr>
              <a:t>5/9V </a:t>
            </a:r>
            <a:r>
              <a:rPr lang="en-US" altLang="zh-CN" sz="1500" b="1" dirty="0">
                <a:solidFill>
                  <a:srgbClr val="0000FF"/>
                </a:solidFill>
                <a:latin typeface="Vijaya" panose="020B0604020202020204" charset="0"/>
              </a:rPr>
              <a:t>OUTPUT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580890" y="7881620"/>
            <a:ext cx="179705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>
                <a:solidFill>
                  <a:srgbClr val="0000FF"/>
                </a:solidFill>
                <a:latin typeface="Vijaya" panose="020B0604020202020204" charset="0"/>
              </a:rPr>
              <a:t>DC </a:t>
            </a:r>
            <a:r>
              <a:rPr lang="en-US" altLang="zh-CN" sz="1500" b="1">
                <a:solidFill>
                  <a:srgbClr val="FF0000"/>
                </a:solidFill>
                <a:latin typeface="Vijaya" panose="020B0604020202020204" charset="0"/>
              </a:rPr>
              <a:t>19V </a:t>
            </a:r>
            <a:r>
              <a:rPr lang="en-US" altLang="zh-CN" sz="1500" b="1">
                <a:solidFill>
                  <a:srgbClr val="0000FF"/>
                </a:solidFill>
                <a:latin typeface="Vijaya" panose="020B0604020202020204" charset="0"/>
              </a:rPr>
              <a:t>OUTPUT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076315" y="7881620"/>
            <a:ext cx="165544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>
                <a:solidFill>
                  <a:srgbClr val="0000FF"/>
                </a:solidFill>
                <a:latin typeface="Vijaya" panose="020B0604020202020204" charset="0"/>
              </a:rPr>
              <a:t>DC </a:t>
            </a:r>
            <a:r>
              <a:rPr lang="en-US" altLang="zh-CN" sz="1500" b="1">
                <a:solidFill>
                  <a:srgbClr val="FF0000"/>
                </a:solidFill>
                <a:latin typeface="Vijaya" panose="020B0604020202020204" charset="0"/>
              </a:rPr>
              <a:t>24V </a:t>
            </a:r>
            <a:r>
              <a:rPr lang="en-US" altLang="zh-CN" sz="1500" b="1">
                <a:solidFill>
                  <a:srgbClr val="0000FF"/>
                </a:solidFill>
                <a:latin typeface="Vijaya" panose="020B0604020202020204" charset="0"/>
              </a:rPr>
              <a:t>OUTPUT</a:t>
            </a:r>
          </a:p>
        </p:txBody>
      </p:sp>
      <p:pic>
        <p:nvPicPr>
          <p:cNvPr id="69" name="图片 68" descr="u=334392118,2378624021&amp;fm=72_副本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27375" y="8350250"/>
            <a:ext cx="1307465" cy="88900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70" name="图片 69" descr="t01275bb44e740555a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14545" y="8363585"/>
            <a:ext cx="1306830" cy="86233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71" name="图片 70" descr="g1_136290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07430" y="8363585"/>
            <a:ext cx="1306195" cy="847725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37" name="图片 36" descr="09QGE5LN2N2I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20520" y="8343265"/>
            <a:ext cx="1315720" cy="895985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47" name="文本框 46"/>
          <p:cNvSpPr txBox="1"/>
          <p:nvPr/>
        </p:nvSpPr>
        <p:spPr>
          <a:xfrm>
            <a:off x="1634490" y="9279890"/>
            <a:ext cx="128714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>
                <a:solidFill>
                  <a:schemeClr val="tx1"/>
                </a:solidFill>
                <a:latin typeface="Vijaya" panose="020B0604020202020204" charset="0"/>
                <a:sym typeface="+mn-ea"/>
              </a:rPr>
              <a:t>Application</a:t>
            </a:r>
            <a:r>
              <a:rPr lang="en-US" altLang="zh-CN" sz="1400" dirty="0">
                <a:solidFill>
                  <a:schemeClr val="tx1"/>
                </a:solidFill>
                <a:latin typeface="Vijaya" panose="020B0604020202020204" charset="0"/>
                <a:ea typeface="微软雅黑" panose="020B0503020204020204" charset="-122"/>
                <a:sym typeface="+mn-ea"/>
              </a:rPr>
              <a:t>: </a:t>
            </a:r>
          </a:p>
          <a:p>
            <a:r>
              <a:rPr lang="en-US" altLang="zh-CN" sz="1400" dirty="0">
                <a:solidFill>
                  <a:schemeClr val="tx1"/>
                </a:solidFill>
                <a:latin typeface="Vijaya" panose="020B0604020202020204" charset="0"/>
                <a:ea typeface="微软雅黑" panose="020B0503020204020204" charset="-122"/>
                <a:sym typeface="+mn-ea"/>
              </a:rPr>
              <a:t>Router, Light, </a:t>
            </a:r>
          </a:p>
          <a:p>
            <a:r>
              <a:rPr lang="en-US" altLang="zh-CN" sz="1400" dirty="0">
                <a:solidFill>
                  <a:schemeClr val="tx1"/>
                </a:solidFill>
                <a:latin typeface="Vijaya" panose="020B0604020202020204" charset="0"/>
                <a:ea typeface="微软雅黑" panose="020B0503020204020204" charset="-122"/>
                <a:sym typeface="+mn-ea"/>
              </a:rPr>
              <a:t>Fans ...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128645" y="9279890"/>
            <a:ext cx="13061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tx1"/>
                </a:solidFill>
                <a:latin typeface="Vijaya" panose="020B0604020202020204" charset="0"/>
                <a:sym typeface="+mn-ea"/>
              </a:rPr>
              <a:t>Application:</a:t>
            </a:r>
          </a:p>
          <a:p>
            <a:r>
              <a:rPr lang="en-US" sz="1400" dirty="0">
                <a:solidFill>
                  <a:schemeClr val="tx1"/>
                </a:solidFill>
                <a:latin typeface="Vijaya" panose="020B0604020202020204" charset="0"/>
                <a:ea typeface="微软雅黑" panose="020B0503020204020204" charset="-122"/>
                <a:sym typeface="+mn-ea"/>
              </a:rPr>
              <a:t>Monitoring, Camping ...</a:t>
            </a:r>
            <a:endParaRPr lang="en-US" altLang="en-US" sz="1400" dirty="0">
              <a:solidFill>
                <a:schemeClr val="tx1"/>
              </a:solidFill>
              <a:latin typeface="Vijaya" panose="020B06040202020202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120130" y="9279890"/>
            <a:ext cx="1294130" cy="88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>
                <a:solidFill>
                  <a:schemeClr val="tx1"/>
                </a:solidFill>
                <a:latin typeface="Vijaya" panose="020B0604020202020204" charset="0"/>
                <a:sym typeface="+mn-ea"/>
              </a:rPr>
              <a:t>Application:</a:t>
            </a:r>
          </a:p>
          <a:p>
            <a:pPr fontAlgn="auto">
              <a:lnSpc>
                <a:spcPts val="1500"/>
              </a:lnSpc>
            </a:pPr>
            <a:r>
              <a:rPr lang="en-US" altLang="zh-CN" sz="1400" dirty="0">
                <a:latin typeface="Vijaya" panose="020B0604020202020204" charset="0"/>
                <a:ea typeface="微软雅黑" panose="020B0503020204020204" charset="-122"/>
                <a:sym typeface="+mn-ea"/>
              </a:rPr>
              <a:t>Entrance Guard, </a:t>
            </a:r>
            <a:r>
              <a:rPr lang="en-US" altLang="zh-CN" sz="1400" dirty="0">
                <a:solidFill>
                  <a:schemeClr val="tx1"/>
                </a:solidFill>
                <a:latin typeface="Vijaya" panose="020B0604020202020204" charset="0"/>
                <a:ea typeface="微软雅黑" panose="020B0503020204020204" charset="-122"/>
                <a:sym typeface="+mn-ea"/>
              </a:rPr>
              <a:t>Security and Protection ...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4656455" y="9279890"/>
            <a:ext cx="12649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>
                <a:latin typeface="Vijaya" panose="020B0604020202020204" charset="0"/>
                <a:sym typeface="+mn-ea"/>
              </a:rPr>
              <a:t>Application:</a:t>
            </a:r>
          </a:p>
          <a:p>
            <a:r>
              <a:rPr lang="en-US" altLang="zh-CN" sz="1400">
                <a:latin typeface="Vijaya" panose="020B0604020202020204" charset="0"/>
              </a:rPr>
              <a:t>Laptop ...</a:t>
            </a:r>
          </a:p>
        </p:txBody>
      </p:sp>
      <p:pic>
        <p:nvPicPr>
          <p:cNvPr id="75" name="图片 74" descr="22(1)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71643" y="3774403"/>
            <a:ext cx="1116966" cy="111696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4" name="图片 73" descr="11(1)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85981" y="4066539"/>
            <a:ext cx="1094740" cy="109474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9" name="图片 78" descr="3606773_副本_副本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43206" y="1758239"/>
            <a:ext cx="1924050" cy="116967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6" name="矩形 65"/>
          <p:cNvSpPr/>
          <p:nvPr/>
        </p:nvSpPr>
        <p:spPr>
          <a:xfrm>
            <a:off x="2173946" y="92849"/>
            <a:ext cx="29193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000" b="1" cap="all" spc="0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Mini</a:t>
            </a:r>
            <a:r>
              <a:rPr lang="en-US" altLang="zh-CN" sz="4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altLang="zh-CN" sz="4000" b="1" cap="all" spc="0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dc ups</a:t>
            </a:r>
            <a:endParaRPr lang="zh-CN" altLang="en-US" sz="40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57" name="Straight Connector 17"/>
          <p:cNvCxnSpPr/>
          <p:nvPr/>
        </p:nvCxnSpPr>
        <p:spPr>
          <a:xfrm>
            <a:off x="132840" y="3121976"/>
            <a:ext cx="254000" cy="482600"/>
          </a:xfrm>
          <a:prstGeom prst="line">
            <a:avLst/>
          </a:prstGeom>
          <a:ln w="19050">
            <a:solidFill>
              <a:srgbClr val="0000FF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17"/>
          <p:cNvCxnSpPr/>
          <p:nvPr/>
        </p:nvCxnSpPr>
        <p:spPr>
          <a:xfrm flipH="1">
            <a:off x="6883717" y="3604576"/>
            <a:ext cx="291465" cy="587375"/>
          </a:xfrm>
          <a:prstGeom prst="line">
            <a:avLst/>
          </a:prstGeom>
          <a:ln w="19050">
            <a:solidFill>
              <a:srgbClr val="0000FF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17"/>
          <p:cNvCxnSpPr/>
          <p:nvPr/>
        </p:nvCxnSpPr>
        <p:spPr>
          <a:xfrm flipH="1">
            <a:off x="2921635" y="2032876"/>
            <a:ext cx="562610" cy="620395"/>
          </a:xfrm>
          <a:prstGeom prst="line">
            <a:avLst/>
          </a:prstGeom>
          <a:ln w="19050">
            <a:solidFill>
              <a:srgbClr val="0000FF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922277"/>
              </p:ext>
            </p:extLst>
          </p:nvPr>
        </p:nvGraphicFramePr>
        <p:xfrm>
          <a:off x="165100" y="4208740"/>
          <a:ext cx="7260282" cy="3513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0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4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79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117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/>
                        <a:t>Model</a:t>
                      </a:r>
                      <a:endParaRPr lang="zh-CN" alt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400" dirty="0"/>
                        <a:t>NCTS-NUDC6000</a:t>
                      </a:r>
                      <a:endParaRPr lang="zh-CN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7562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/>
                        <a:t>NCTS-NUDC12000</a:t>
                      </a:r>
                      <a:endParaRPr lang="zh-CN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374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Capacity</a:t>
                      </a:r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1200" dirty="0"/>
                        <a:t>6000mAh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12000mAh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374"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Battery type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7562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18650 rechargeable</a:t>
                      </a:r>
                      <a:r>
                        <a:rPr lang="en-US" altLang="zh-CN" sz="1200" baseline="0" dirty="0"/>
                        <a:t>  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lithium ion battery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374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Charging</a:t>
                      </a:r>
                      <a:r>
                        <a:rPr lang="en-US" altLang="zh-CN" sz="1200" baseline="0" dirty="0"/>
                        <a:t> Current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1A</a:t>
                      </a:r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Discharging</a:t>
                      </a:r>
                      <a:r>
                        <a:rPr lang="en-US" altLang="zh-CN" sz="1200" baseline="0" dirty="0"/>
                        <a:t> Current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2A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374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System Voltage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11.1V</a:t>
                      </a:r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1200" dirty="0"/>
                        <a:t>Power</a:t>
                      </a:r>
                      <a:r>
                        <a:rPr lang="en-US" altLang="zh-CN" sz="1200" baseline="0" dirty="0"/>
                        <a:t> Loss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200</a:t>
                      </a:r>
                      <a:r>
                        <a:rPr lang="el-GR" altLang="zh-CN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altLang="zh-CN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Ah</a:t>
                      </a:r>
                      <a:endParaRPr lang="zh-CN" altLang="en-US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374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Solar in</a:t>
                      </a:r>
                      <a:r>
                        <a:rPr lang="en-US" altLang="zh-CN" sz="1200" baseline="0" dirty="0"/>
                        <a:t>put voltage </a:t>
                      </a:r>
                      <a:endParaRPr lang="zh-CN" altLang="en-US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altLang="zh-CN" sz="1200" baseline="0" dirty="0"/>
                        <a:t>DC 15V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630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Over Voltage Protection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12.6V</a:t>
                      </a:r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1200" dirty="0"/>
                        <a:t>Over</a:t>
                      </a:r>
                      <a:r>
                        <a:rPr lang="en-US" altLang="zh-CN" sz="1200" baseline="0" dirty="0"/>
                        <a:t> Charging Protection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12.5V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173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Operation</a:t>
                      </a:r>
                      <a:r>
                        <a:rPr lang="en-US" altLang="zh-CN" sz="1200" baseline="0" dirty="0"/>
                        <a:t> Temperature</a:t>
                      </a:r>
                      <a:endParaRPr lang="zh-CN" altLang="en-US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altLang="zh-CN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  <a:r>
                        <a:rPr lang="zh-CN" altLang="en-US" sz="12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℃</a:t>
                      </a:r>
                      <a:r>
                        <a:rPr lang="en-US" altLang="zh-CN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-+50</a:t>
                      </a:r>
                      <a:r>
                        <a:rPr lang="zh-CN" alt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℃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302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Circuit</a:t>
                      </a:r>
                      <a:r>
                        <a:rPr lang="en-US" altLang="zh-CN" sz="1200" baseline="0" dirty="0"/>
                        <a:t> Protection</a:t>
                      </a:r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Overcharging protected by the system</a:t>
                      </a:r>
                      <a:endParaRPr lang="zh-CN" altLang="en-US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Over load &amp; Short circuit protected by battery</a:t>
                      </a:r>
                      <a:endParaRPr lang="zh-CN" altLang="en-US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173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Dimension</a:t>
                      </a:r>
                      <a:r>
                        <a:rPr lang="en-US" altLang="zh-CN" sz="1200" baseline="0" dirty="0"/>
                        <a:t>: </a:t>
                      </a:r>
                      <a:endParaRPr lang="zh-CN" altLang="en-US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altLang="zh-CN" sz="1200" baseline="0" dirty="0"/>
                        <a:t> 159*112*32mm</a:t>
                      </a:r>
                      <a:endParaRPr lang="zh-CN" altLang="en-US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1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Unit Weight</a:t>
                      </a:r>
                      <a:endParaRPr lang="zh-CN" altLang="en-US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0.5kgs</a:t>
                      </a:r>
                      <a:endParaRPr lang="zh-CN" altLang="en-US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1kgs</a:t>
                      </a:r>
                      <a:endParaRPr lang="zh-CN" altLang="en-US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542" y="3846279"/>
            <a:ext cx="4020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 Specifications:</a:t>
            </a:r>
            <a:endParaRPr lang="zh-CN" altLang="en-US" sz="2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860" y="7707074"/>
            <a:ext cx="7150098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Main features</a:t>
            </a:r>
            <a:br>
              <a:rPr lang="en-US" altLang="zh-CN" sz="2800" b="1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US" altLang="zh-CN" sz="1200" dirty="0">
                <a:solidFill>
                  <a:srgbClr val="0070C0"/>
                </a:solidFill>
                <a:latin typeface="Calibri" panose="020F0502020204030204" pitchFamily="34" charset="0"/>
              </a:rPr>
              <a:t>· Output interface: 2 x USB 5v/1a, Jack interface 5V-2A , 9V/ 2A, 12V /2A, 19V /1A, 24V /1A</a:t>
            </a:r>
            <a:br>
              <a:rPr lang="en-US" altLang="zh-CN" sz="1200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US" altLang="zh-CN" sz="1200" dirty="0">
                <a:solidFill>
                  <a:srgbClr val="0070C0"/>
                </a:solidFill>
                <a:latin typeface="Calibri" panose="020F0502020204030204" pitchFamily="34" charset="0"/>
              </a:rPr>
              <a:t>· Fashion white and ultrathin body design .</a:t>
            </a:r>
            <a:br>
              <a:rPr lang="en-US" altLang="zh-CN" sz="1200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US" altLang="zh-CN" sz="1200" dirty="0">
                <a:solidFill>
                  <a:srgbClr val="0070C0"/>
                </a:solidFill>
                <a:latin typeface="Calibri" panose="020F0502020204030204" pitchFamily="34" charset="0"/>
              </a:rPr>
              <a:t>· Portable design , it can be carried in 1 hand , best partner of outdoor travelers .</a:t>
            </a:r>
            <a:br>
              <a:rPr lang="en-US" altLang="zh-CN" sz="1200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US" altLang="zh-CN" sz="1200" dirty="0">
                <a:solidFill>
                  <a:srgbClr val="0070C0"/>
                </a:solidFill>
                <a:latin typeface="Calibri" panose="020F0502020204030204" pitchFamily="34" charset="0"/>
              </a:rPr>
              <a:t>· Solar charging function will power your life infinitely .</a:t>
            </a:r>
            <a:br>
              <a:rPr lang="en-US" altLang="zh-CN" sz="1200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US" altLang="zh-CN" sz="1200" dirty="0">
                <a:solidFill>
                  <a:srgbClr val="0070C0"/>
                </a:solidFill>
                <a:latin typeface="Calibri" panose="020F0502020204030204" pitchFamily="34" charset="0"/>
              </a:rPr>
              <a:t>· Powered by AC or Solar power , charging any where.</a:t>
            </a:r>
            <a:br>
              <a:rPr lang="en-US" altLang="zh-CN" sz="1200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US" altLang="zh-CN" sz="1200" dirty="0">
                <a:solidFill>
                  <a:srgbClr val="0070C0"/>
                </a:solidFill>
                <a:latin typeface="Calibri" panose="020F0502020204030204" pitchFamily="34" charset="0"/>
              </a:rPr>
              <a:t>· 7 different interfaces , suitable for most electronic products around the life .</a:t>
            </a:r>
            <a:br>
              <a:rPr lang="en-US" altLang="zh-CN" sz="1200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US" altLang="zh-CN" sz="1200" dirty="0">
                <a:solidFill>
                  <a:srgbClr val="0070C0"/>
                </a:solidFill>
                <a:latin typeface="Calibri" panose="020F0502020204030204" pitchFamily="34" charset="0"/>
              </a:rPr>
              <a:t>· Multi-function , only one UPS can solve all power requires .</a:t>
            </a:r>
            <a:br>
              <a:rPr lang="en-US" altLang="zh-CN" dirty="0">
                <a:solidFill>
                  <a:srgbClr val="0070C0"/>
                </a:solidFill>
                <a:latin typeface="+mj-lt"/>
              </a:rPr>
            </a:br>
            <a:endParaRPr lang="en-US" altLang="zh-CN" sz="2000" dirty="0">
              <a:solidFill>
                <a:srgbClr val="0070C0"/>
              </a:solidFill>
            </a:endParaRPr>
          </a:p>
          <a:p>
            <a:r>
              <a:rPr lang="en-US" altLang="zh-CN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Applications</a:t>
            </a:r>
            <a:br>
              <a:rPr lang="en-US" altLang="zh-CN" sz="2000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US" altLang="zh-CN" sz="1200" dirty="0">
                <a:solidFill>
                  <a:srgbClr val="0070C0"/>
                </a:solidFill>
                <a:latin typeface="Calibri" panose="020F0502020204030204" pitchFamily="34" charset="0"/>
              </a:rPr>
              <a:t>It suitable for : Mobile phone , I phone ,Tablet , Laptop, PS2/3/4, Modem, Router, Entrance Guard, IP Camera, Lights</a:t>
            </a:r>
            <a:endParaRPr lang="zh-CN" altLang="en-US" sz="1200" dirty="0">
              <a:latin typeface="Calibri" panose="020F0502020204030204" pitchFamily="34" charset="0"/>
            </a:endParaRPr>
          </a:p>
        </p:txBody>
      </p:sp>
      <p:pic>
        <p:nvPicPr>
          <p:cNvPr id="7" name="图片 6" descr="1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314" y="0"/>
            <a:ext cx="3788230" cy="3788230"/>
          </a:xfrm>
          <a:prstGeom prst="rect">
            <a:avLst/>
          </a:prstGeom>
        </p:spPr>
      </p:pic>
      <p:pic>
        <p:nvPicPr>
          <p:cNvPr id="9" name="图片 8" descr="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0457" y="974159"/>
            <a:ext cx="3539218" cy="245533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913164" y="304794"/>
            <a:ext cx="36465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Colorful outdoor life</a:t>
            </a:r>
            <a:endParaRPr lang="zh-CN" alt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148</Words>
  <Application>Microsoft Office PowerPoint</Application>
  <PresentationFormat>Custom</PresentationFormat>
  <Paragraphs>61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微软雅黑</vt:lpstr>
      <vt:lpstr>宋体</vt:lpstr>
      <vt:lpstr>Arial</vt:lpstr>
      <vt:lpstr>Calibri</vt:lpstr>
      <vt:lpstr>Calibri Light</vt:lpstr>
      <vt:lpstr>Vijaya</vt:lpstr>
      <vt:lpstr>Office 主题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26</cp:revision>
  <dcterms:created xsi:type="dcterms:W3CDTF">2017-09-20T00:53:00Z</dcterms:created>
  <dcterms:modified xsi:type="dcterms:W3CDTF">2019-01-10T14:23:01Z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