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6" r:id="rId2"/>
    <p:sldId id="336" r:id="rId3"/>
    <p:sldId id="339" r:id="rId4"/>
    <p:sldId id="307" r:id="rId5"/>
  </p:sldIdLst>
  <p:sldSz cx="6858000" cy="9906000" type="A4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52">
          <p15:clr>
            <a:srgbClr val="A4A3A4"/>
          </p15:clr>
        </p15:guide>
        <p15:guide id="2" pos="20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40"/>
    <a:srgbClr val="339933"/>
    <a:srgbClr val="007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93" autoAdjust="0"/>
  </p:normalViewPr>
  <p:slideViewPr>
    <p:cSldViewPr>
      <p:cViewPr varScale="1">
        <p:scale>
          <a:sx n="70" d="100"/>
          <a:sy n="70" d="100"/>
        </p:scale>
        <p:origin x="3288" y="84"/>
      </p:cViewPr>
      <p:guideLst>
        <p:guide orient="horz" pos="2952"/>
        <p:guide pos="20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9065" tIns="49533" rIns="99065" bIns="49533" rtlCol="0"/>
          <a:lstStyle>
            <a:lvl1pPr algn="l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9065" tIns="49533" rIns="99065" bIns="49533" rtlCol="0"/>
          <a:lstStyle>
            <a:lvl1pPr algn="r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325D98-02FE-4857-BA6B-40A036EED582}" type="datetimeFigureOut">
              <a:rPr lang="en-US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768350"/>
            <a:ext cx="26558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3" rIns="99065" bIns="4953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65" tIns="49533" rIns="99065" bIns="4953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5" tIns="49533" rIns="99065" bIns="49533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65" tIns="49533" rIns="99065" bIns="49533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24A40E-C626-4D01-88B1-2E76EA0BC948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40E-C626-4D01-88B1-2E76EA0BC94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MY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64BE5B-04D1-4173-BBF8-490F61B5A9B0}" type="slidenum">
              <a:rPr lang="en-US">
                <a:cs typeface="Arial" panose="020B0604020202020204" pitchFamily="34" charset="0"/>
              </a:rPr>
              <a:t>2</a:t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MY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64BE5B-04D1-4173-BBF8-490F61B5A9B0}" type="slidenum">
              <a:rPr lang="en-US">
                <a:cs typeface="Arial" panose="020B0604020202020204" pitchFamily="34" charset="0"/>
              </a:rPr>
              <a:t>3</a:t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40E-C626-4D01-88B1-2E76EA0BC94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EEDD-3DB4-4103-80F7-E5583BD9A854}" type="datetimeFigureOut">
              <a:rPr lang="en-US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0CE8-CE8D-4ED8-83EA-B71CF0F1DD1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5FFF-18A7-416B-983D-E81404FF08F0}" type="datetimeFigureOut">
              <a:rPr lang="en-US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0CD8-2EE8-4E06-A8AF-641E1CBDA9F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8536-8C5B-4471-9576-D987D0F4D530}" type="datetimeFigureOut">
              <a:rPr lang="en-US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8D3AB-2FF8-4D66-9DB4-40F6BD3F4B2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9CEA-3017-4384-8E72-003F9EBC82FD}" type="datetimeFigureOut">
              <a:rPr lang="en-US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42D9-C926-49C3-8A57-D8D175F8F16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AB25-3FA7-42F0-8236-AFC4FBCEA2D2}" type="datetimeFigureOut">
              <a:rPr lang="en-US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2CB3-30A2-4F5B-8A3B-E66BBF39810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515C-A104-44D8-AB5A-658FC60154C7}" type="datetimeFigureOut">
              <a:rPr lang="en-US"/>
              <a:t>6/14/2020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FB66-ADEF-4519-97A8-F3B84A9207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DD83-4A4C-416F-A662-6399D8A1B232}" type="datetimeFigureOut">
              <a:rPr lang="en-US"/>
              <a:t>6/14/2020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43B8-2B53-48FA-823A-88EE040FD4C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3014-4829-477F-8B77-1749620BB480}" type="datetimeFigureOut">
              <a:rPr lang="en-US"/>
              <a:t>6/14/2020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F5F2-0D2C-40A6-8CF1-B7F6E37B798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BBBE-AA26-47D6-8A5B-DAB087185C7F}" type="datetimeFigureOut">
              <a:rPr lang="en-US"/>
              <a:t>6/14/2020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9791-35DE-491F-B6CB-8610B940B6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EDF6-2CD8-4E33-93EE-66BC129D6F51}" type="datetimeFigureOut">
              <a:rPr lang="en-US"/>
              <a:t>6/14/2020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E73B-F7E3-42E6-B002-1BDBED860FC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8D0B-53A3-464C-8717-2A06580B718C}" type="datetimeFigureOut">
              <a:rPr lang="en-US"/>
              <a:t>6/14/2020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409A-18CD-4193-BB0E-F0EE93940D7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253D6-07F5-4181-B01F-8456054261D7}" type="datetimeFigureOut">
              <a:rPr lang="en-US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BA96F-86C2-44B0-AFFC-017CE63F15C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 Series Interactive Whiteboard- new.pdf_00"/>
          <p:cNvPicPr>
            <a:picLocks noChangeAspect="1"/>
          </p:cNvPicPr>
          <p:nvPr/>
        </p:nvPicPr>
        <p:blipFill rotWithShape="1">
          <a:blip r:embed="rId3"/>
          <a:srcRect t="19083"/>
          <a:stretch/>
        </p:blipFill>
        <p:spPr>
          <a:xfrm>
            <a:off x="-155670" y="5687"/>
            <a:ext cx="6981825" cy="990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670" y="29570"/>
            <a:ext cx="1828800" cy="728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 Series Interactive Whiteboard- new.pdf_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" y="0"/>
            <a:ext cx="6871970" cy="9906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7632065"/>
            <a:ext cx="6872605" cy="2334895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152400" y="8000365"/>
            <a:ext cx="6567805" cy="1797685"/>
          </a:xfrm>
          <a:prstGeom prst="round2DiagRect">
            <a:avLst/>
          </a:prstGeom>
          <a:solidFill>
            <a:schemeClr val="bg1"/>
          </a:solidFill>
          <a:ln w="28575" cmpd="sng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304800" y="9372600"/>
            <a:ext cx="6324600" cy="245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mounts         USB cable             Pens            Pointer      Eraser          </a:t>
            </a:r>
            <a:r>
              <a:rPr lang="en-US" altLang="en-US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iPen</a:t>
            </a:r>
            <a:r>
              <a:rPr lang="en-US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tray            </a:t>
            </a:r>
            <a:r>
              <a:rPr lang="en-US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CD</a:t>
            </a:r>
          </a:p>
        </p:txBody>
      </p:sp>
      <p:pic>
        <p:nvPicPr>
          <p:cNvPr id="153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9866" y="8347075"/>
            <a:ext cx="929934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1900" y="8382000"/>
            <a:ext cx="876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Administrator\Desktop\Pointer-low r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8153400"/>
            <a:ext cx="76200" cy="1016000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36" name="Picture 6" descr="C:\Users\Administrator\Desktop\Screw-low r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8915400"/>
            <a:ext cx="112870" cy="152399"/>
          </a:xfrm>
          <a:prstGeom prst="rect">
            <a:avLst/>
          </a:prstGeom>
          <a:noFill/>
        </p:spPr>
      </p:pic>
      <p:pic>
        <p:nvPicPr>
          <p:cNvPr id="37" name="Picture 6" descr="C:\Users\Administrator\Desktop\Screw-low r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8458200"/>
            <a:ext cx="112870" cy="152399"/>
          </a:xfrm>
          <a:prstGeom prst="rect">
            <a:avLst/>
          </a:prstGeom>
          <a:noFill/>
        </p:spPr>
      </p:pic>
      <p:pic>
        <p:nvPicPr>
          <p:cNvPr id="38" name="Picture 6" descr="C:\Users\Administrator\Desktop\Screw-low r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8915400"/>
            <a:ext cx="112870" cy="152399"/>
          </a:xfrm>
          <a:prstGeom prst="rect">
            <a:avLst/>
          </a:prstGeom>
          <a:noFill/>
        </p:spPr>
      </p:pic>
      <p:pic>
        <p:nvPicPr>
          <p:cNvPr id="2056" name="Picture 8" descr="C:\Users\Administrator\Desktop\CD-low re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8382000"/>
            <a:ext cx="1016000" cy="762000"/>
          </a:xfrm>
          <a:prstGeom prst="rect">
            <a:avLst/>
          </a:prstGeom>
          <a:noFill/>
        </p:spPr>
      </p:pic>
      <p:pic>
        <p:nvPicPr>
          <p:cNvPr id="2057" name="Picture 9" descr="C:\Users\Administrator\Desktop\bracket 1 low-r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8382000"/>
            <a:ext cx="337328" cy="533400"/>
          </a:xfrm>
          <a:prstGeom prst="rect">
            <a:avLst/>
          </a:prstGeom>
          <a:noFill/>
        </p:spPr>
      </p:pic>
      <p:pic>
        <p:nvPicPr>
          <p:cNvPr id="2058" name="Picture 10" descr="C:\Users\Administrator\Desktop\Explosion Screw-low r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8458200"/>
            <a:ext cx="76200" cy="401637"/>
          </a:xfrm>
          <a:prstGeom prst="rect">
            <a:avLst/>
          </a:prstGeom>
          <a:noFill/>
          <a:scene3d>
            <a:camera prst="orthographicFront">
              <a:rot lat="0" lon="0" rev="17400000"/>
            </a:camera>
            <a:lightRig rig="threePt" dir="t"/>
          </a:scene3d>
        </p:spPr>
      </p:pic>
      <p:pic>
        <p:nvPicPr>
          <p:cNvPr id="2059" name="Picture 11" descr="C:\Users\Administrator\Desktop\胶塞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" y="8839200"/>
            <a:ext cx="69797" cy="228600"/>
          </a:xfrm>
          <a:prstGeom prst="rect">
            <a:avLst/>
          </a:prstGeom>
          <a:noFill/>
        </p:spPr>
      </p:pic>
      <p:pic>
        <p:nvPicPr>
          <p:cNvPr id="2060" name="Picture 12" descr="C:\Users\Administrator\Desktop\Screw-smal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8839200"/>
            <a:ext cx="76200" cy="343146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838200" y="9067800"/>
            <a:ext cx="375424" cy="2462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00" b="1" dirty="0"/>
              <a:t>X 4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211455" y="7632065"/>
            <a:ext cx="25654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Accessories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6844030" cy="294005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02920" y="2941320"/>
            <a:ext cx="6050280" cy="304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04800" y="2636520"/>
            <a:ext cx="198120" cy="3505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0705" y="2603500"/>
            <a:ext cx="1189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6"/>
                </a:solidFill>
              </a:rPr>
              <a:t>Sizes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12945" y="3026410"/>
            <a:ext cx="2483485" cy="1353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zh-CN" sz="1800" b="1" dirty="0" smtClean="0">
                <a:solidFill>
                  <a:schemeClr val="accent6"/>
                </a:solidFill>
                <a:latin typeface="Tahoma" panose="020B0604030504040204" charset="0"/>
                <a:cs typeface="Tahoma" panose="020B0604030504040204" charset="0"/>
              </a:rPr>
              <a:t>NCTS-IB86 </a:t>
            </a:r>
            <a:r>
              <a:rPr lang="zh-CN" altLang="en-US" sz="1800" b="1" dirty="0" smtClean="0">
                <a:solidFill>
                  <a:schemeClr val="accent6"/>
                </a:solidFill>
                <a:latin typeface="Tahoma" panose="020B0604030504040204" charset="0"/>
                <a:cs typeface="Tahoma" panose="020B0604030504040204" charset="0"/>
              </a:rPr>
              <a:t>8</a:t>
            </a:r>
            <a:r>
              <a:rPr lang="en-US" altLang="zh-CN" sz="1800" b="1" dirty="0">
                <a:solidFill>
                  <a:schemeClr val="accent6"/>
                </a:solidFill>
                <a:latin typeface="Tahoma" panose="020B0604030504040204" charset="0"/>
                <a:cs typeface="Tahoma" panose="020B0604030504040204" charset="0"/>
              </a:rPr>
              <a:t>6”</a:t>
            </a:r>
            <a:endParaRPr lang="zh-CN" altLang="en-US" sz="1800" b="1" dirty="0">
              <a:solidFill>
                <a:schemeClr val="accent6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zh-CN" altLang="en-US" sz="1200" b="1" dirty="0"/>
              <a:t>INTERACTIVEWHITEBOARD</a:t>
            </a:r>
            <a:r>
              <a:rPr lang="zh-CN" altLang="en-US" sz="1400" b="1" dirty="0"/>
              <a:t> </a:t>
            </a:r>
          </a:p>
          <a:p>
            <a:r>
              <a:rPr lang="zh-CN" altLang="en-US" sz="1000" dirty="0"/>
              <a:t>Total Area Size:17</a:t>
            </a:r>
            <a:r>
              <a:rPr lang="en-US" altLang="zh-CN" sz="1000" dirty="0"/>
              <a:t>75</a:t>
            </a:r>
            <a:r>
              <a:rPr lang="zh-CN" altLang="en-US" sz="1000" dirty="0"/>
              <a:t>x12</a:t>
            </a:r>
            <a:r>
              <a:rPr lang="en-US" altLang="zh-CN" sz="1000" dirty="0"/>
              <a:t>80</a:t>
            </a:r>
            <a:r>
              <a:rPr lang="zh-CN" altLang="en-US" sz="1000" dirty="0"/>
              <a:t>mm Projection Size:1</a:t>
            </a:r>
            <a:r>
              <a:rPr lang="en-US" altLang="zh-CN" sz="1000" dirty="0"/>
              <a:t>622</a:t>
            </a:r>
            <a:r>
              <a:rPr lang="zh-CN" altLang="en-US" sz="1000" dirty="0"/>
              <a:t>x1</a:t>
            </a:r>
            <a:r>
              <a:rPr lang="en-US" altLang="zh-CN" sz="1000" dirty="0"/>
              <a:t>216</a:t>
            </a:r>
            <a:r>
              <a:rPr lang="zh-CN" altLang="en-US" sz="1000" dirty="0"/>
              <a:t>mm </a:t>
            </a:r>
          </a:p>
          <a:p>
            <a:r>
              <a:rPr lang="zh-CN" altLang="en-US" sz="1000" dirty="0"/>
              <a:t>Total Area Diagonal Size:8</a:t>
            </a:r>
            <a:r>
              <a:rPr lang="en-US" altLang="zh-CN" sz="1000" dirty="0"/>
              <a:t>6”</a:t>
            </a:r>
            <a:r>
              <a:rPr lang="zh-CN" altLang="en-US" sz="1000" dirty="0"/>
              <a:t> </a:t>
            </a:r>
          </a:p>
          <a:p>
            <a:r>
              <a:rPr lang="zh-CN" altLang="en-US" sz="1000" dirty="0"/>
              <a:t>Aspect Ratio:</a:t>
            </a:r>
            <a:r>
              <a:rPr lang="en-US" altLang="zh-CN" sz="1000" dirty="0"/>
              <a:t>4:3</a:t>
            </a:r>
            <a:r>
              <a:rPr lang="zh-CN" altLang="en-US" sz="1000" dirty="0"/>
              <a:t> </a:t>
            </a:r>
          </a:p>
          <a:p>
            <a:r>
              <a:rPr lang="zh-CN" altLang="en-US" sz="1000" dirty="0"/>
              <a:t>Surface:Nano Surface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12945" y="4572635"/>
            <a:ext cx="2444750" cy="1353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800" b="1" dirty="0" smtClean="0">
                <a:solidFill>
                  <a:schemeClr val="accent6"/>
                </a:solidFill>
                <a:latin typeface="Tahoma" panose="020B0604030504040204" charset="0"/>
                <a:cs typeface="Tahoma" panose="020B0604030504040204" charset="0"/>
              </a:rPr>
              <a:t>NCTS-IB90 90</a:t>
            </a:r>
            <a:r>
              <a:rPr lang="en-US" altLang="zh-CN" sz="1800" b="1" dirty="0">
                <a:solidFill>
                  <a:schemeClr val="accent6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endParaRPr lang="zh-CN" altLang="en-US" sz="1800" b="1" dirty="0">
              <a:solidFill>
                <a:schemeClr val="accent6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zh-CN" altLang="en-US" sz="1200" b="1" dirty="0"/>
              <a:t>INTERACTIVEWHITEBOARD</a:t>
            </a:r>
            <a:r>
              <a:rPr lang="zh-CN" altLang="en-US" sz="1400" b="1" dirty="0"/>
              <a:t> </a:t>
            </a:r>
          </a:p>
          <a:p>
            <a:r>
              <a:rPr lang="zh-CN" altLang="en-US" sz="1000" dirty="0"/>
              <a:t>Total Area Size: </a:t>
            </a:r>
            <a:r>
              <a:rPr lang="en-US" altLang="zh-CN" sz="1000" dirty="0"/>
              <a:t>2010 x1100 </a:t>
            </a:r>
            <a:r>
              <a:rPr lang="zh-CN" altLang="en-US" sz="1000" dirty="0"/>
              <a:t>mm Projection Size:1</a:t>
            </a:r>
            <a:r>
              <a:rPr lang="en-US" altLang="zh-CN" sz="1000" dirty="0"/>
              <a:t>842</a:t>
            </a:r>
            <a:r>
              <a:rPr lang="zh-CN" altLang="en-US" sz="1000" dirty="0"/>
              <a:t>x1</a:t>
            </a:r>
            <a:r>
              <a:rPr lang="en-US" altLang="zh-CN" sz="1000" dirty="0"/>
              <a:t>036</a:t>
            </a:r>
            <a:r>
              <a:rPr lang="zh-CN" altLang="en-US" sz="1000" dirty="0"/>
              <a:t>mm </a:t>
            </a:r>
          </a:p>
          <a:p>
            <a:r>
              <a:rPr lang="zh-CN" altLang="en-US" sz="1000" dirty="0"/>
              <a:t>Total Area Diagonal Size:</a:t>
            </a:r>
            <a:r>
              <a:rPr lang="en-US" altLang="zh-CN" sz="1000" dirty="0"/>
              <a:t>90”</a:t>
            </a:r>
            <a:r>
              <a:rPr lang="zh-CN" altLang="en-US" sz="1000" dirty="0"/>
              <a:t> </a:t>
            </a:r>
          </a:p>
          <a:p>
            <a:r>
              <a:rPr lang="zh-CN" altLang="en-US" sz="1000" dirty="0"/>
              <a:t>Aspect Ratio:16:9 </a:t>
            </a:r>
          </a:p>
          <a:p>
            <a:r>
              <a:rPr lang="zh-CN" altLang="en-US" sz="1000" dirty="0"/>
              <a:t>Surface:Nano Surface</a:t>
            </a:r>
          </a:p>
        </p:txBody>
      </p:sp>
      <p:pic>
        <p:nvPicPr>
          <p:cNvPr id="15" name="图片 14" descr="T Series -Grey-Black Hotkey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195" y="3235325"/>
            <a:ext cx="1628140" cy="1221105"/>
          </a:xfrm>
          <a:prstGeom prst="rect">
            <a:avLst/>
          </a:prstGeom>
        </p:spPr>
      </p:pic>
      <p:pic>
        <p:nvPicPr>
          <p:cNvPr id="17" name="图片 16" descr="T Series -Grey-Black Hotkey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400" y="4781550"/>
            <a:ext cx="1903095" cy="12211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03475" y="3105150"/>
            <a:ext cx="1788795" cy="135128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952750" y="3026410"/>
            <a:ext cx="89979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/>
              <a:t>1775mm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63035" y="3617595"/>
            <a:ext cx="32131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900" b="1"/>
              <a:t>1280mm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028950" y="3731260"/>
            <a:ext cx="36703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/>
              <a:t>86”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9325" y="4658360"/>
            <a:ext cx="2079625" cy="134429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872105" y="4572635"/>
            <a:ext cx="89979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/>
              <a:t>2010mm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049395" y="5194300"/>
            <a:ext cx="32131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900" b="1"/>
              <a:t>1100mm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038475" y="5276850"/>
            <a:ext cx="36703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/>
              <a:t>90”</a:t>
            </a:r>
          </a:p>
        </p:txBody>
      </p:sp>
      <p:pic>
        <p:nvPicPr>
          <p:cNvPr id="4" name="图片 3" descr="T Series -Grey-Black Hotkey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60" y="6120130"/>
            <a:ext cx="2174240" cy="1394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58365" y="6002655"/>
            <a:ext cx="2353945" cy="15220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51680" y="6048375"/>
            <a:ext cx="2444750" cy="1353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800" b="1" dirty="0" smtClean="0">
                <a:solidFill>
                  <a:schemeClr val="accent6"/>
                </a:solidFill>
                <a:latin typeface="Tahoma" panose="020B0604030504040204" charset="0"/>
                <a:cs typeface="Tahoma" panose="020B0604030504040204" charset="0"/>
              </a:rPr>
              <a:t>NCTS-IP95 95”</a:t>
            </a:r>
            <a:endParaRPr lang="zh-CN" altLang="en-US" sz="1800" b="1" dirty="0">
              <a:solidFill>
                <a:schemeClr val="accent6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zh-CN" altLang="en-US" sz="1200" b="1" dirty="0"/>
              <a:t>INTERACTIVEWHITEBOARD</a:t>
            </a:r>
            <a:r>
              <a:rPr lang="zh-CN" altLang="en-US" sz="1400" b="1" dirty="0"/>
              <a:t> </a:t>
            </a:r>
          </a:p>
          <a:p>
            <a:r>
              <a:rPr lang="zh-CN" altLang="en-US" sz="1000" dirty="0"/>
              <a:t>Total Area Size: </a:t>
            </a:r>
            <a:r>
              <a:rPr lang="en-US" altLang="zh-CN" sz="1000" dirty="0"/>
              <a:t>2071 x1251 </a:t>
            </a:r>
            <a:r>
              <a:rPr lang="zh-CN" altLang="en-US" sz="1000" dirty="0"/>
              <a:t>mm Projection Size:1</a:t>
            </a:r>
            <a:r>
              <a:rPr lang="en-US" altLang="zh-CN" sz="1000" dirty="0"/>
              <a:t>899</a:t>
            </a:r>
            <a:r>
              <a:rPr lang="zh-CN" altLang="en-US" sz="1000" dirty="0"/>
              <a:t>x1</a:t>
            </a:r>
            <a:r>
              <a:rPr lang="en-US" altLang="zh-CN" sz="1000" dirty="0"/>
              <a:t>187</a:t>
            </a:r>
            <a:r>
              <a:rPr lang="zh-CN" altLang="en-US" sz="1000" dirty="0"/>
              <a:t>mm </a:t>
            </a:r>
          </a:p>
          <a:p>
            <a:r>
              <a:rPr lang="zh-CN" altLang="en-US" sz="1000" dirty="0"/>
              <a:t>Total Area Diagonal Size:</a:t>
            </a:r>
            <a:r>
              <a:rPr lang="en-US" altLang="zh-CN" sz="1000" dirty="0"/>
              <a:t>95”</a:t>
            </a:r>
            <a:r>
              <a:rPr lang="zh-CN" altLang="en-US" sz="1000" dirty="0"/>
              <a:t> </a:t>
            </a:r>
          </a:p>
          <a:p>
            <a:r>
              <a:rPr lang="zh-CN" altLang="en-US" sz="1000" dirty="0"/>
              <a:t>Aspect Ratio:16:</a:t>
            </a:r>
            <a:r>
              <a:rPr lang="en-US" altLang="zh-CN" sz="1000" dirty="0"/>
              <a:t>10</a:t>
            </a:r>
            <a:endParaRPr lang="zh-CN" altLang="en-US" sz="1000" dirty="0"/>
          </a:p>
          <a:p>
            <a:r>
              <a:rPr lang="zh-CN" altLang="en-US" sz="1000" dirty="0"/>
              <a:t>Surface:Nano Surface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38170" y="6702425"/>
            <a:ext cx="36703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/>
              <a:t>95”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52750" y="5929630"/>
            <a:ext cx="89979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/>
              <a:t>2151mm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230370" y="6597650"/>
            <a:ext cx="32131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900" b="1"/>
              <a:t>1190mm</a:t>
            </a:r>
          </a:p>
        </p:txBody>
      </p:sp>
      <p:sp>
        <p:nvSpPr>
          <p:cNvPr id="20" name="矩形 19"/>
          <p:cNvSpPr/>
          <p:nvPr/>
        </p:nvSpPr>
        <p:spPr>
          <a:xfrm>
            <a:off x="3615690" y="7146290"/>
            <a:ext cx="53721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" b="1"/>
              <a:t>16</a:t>
            </a:r>
            <a:r>
              <a:rPr lang="zh-CN" altLang="en-US" sz="800" b="1"/>
              <a:t>：</a:t>
            </a:r>
            <a:r>
              <a:rPr lang="en-US" altLang="zh-CN" sz="800" b="1"/>
              <a:t>10</a:t>
            </a:r>
          </a:p>
        </p:txBody>
      </p:sp>
      <p:pic>
        <p:nvPicPr>
          <p:cNvPr id="2055" name="Picture 7" descr="C:\Users\Administrator\Desktop\Pentray-low res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343400" y="8534400"/>
            <a:ext cx="1524000" cy="198438"/>
          </a:xfrm>
          <a:prstGeom prst="rect">
            <a:avLst/>
          </a:prstGeom>
          <a:noFill/>
          <a:scene3d>
            <a:camera prst="orthographicFront">
              <a:rot lat="20917193" lon="18568723" rev="4239411"/>
            </a:camera>
            <a:lightRig rig="threePt" dir="t"/>
          </a:scene3d>
        </p:spPr>
      </p:pic>
      <p:pic>
        <p:nvPicPr>
          <p:cNvPr id="15377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30845" y="8347075"/>
            <a:ext cx="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599961" lon="21599983" rev="16199972"/>
            </a:camera>
            <a:lightRig rig="threePt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35"/>
            <a:ext cx="6857365" cy="9906635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290513" y="4226911"/>
            <a:ext cx="365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SPECIFICATIONS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65430" y="938616"/>
          <a:ext cx="6426200" cy="418655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2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055">
                <a:tc>
                  <a:txBody>
                    <a:bodyPr/>
                    <a:lstStyle/>
                    <a:p>
                      <a:pPr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2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Hardware Special Features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2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Gesture recognition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Touch Technology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Infrared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Touch Point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10 touch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Resolution: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32767 x 32767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Cursor Speed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180 dot /s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Effect Touch Object Size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&gt;8mm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Touch Method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Finger or Pen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Positioning Accuracy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&lt;2mm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Connecting Port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USB 2.0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Operating System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Windows 2000, Windows XP, Windows Vista, Windows 7, Windows 8.1,Windows 10, Linux, Mac, Android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Power Supply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USB power supply  DC 4.6V- 5.0V &lt;1W ( 100mA at 5V)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Working Condition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Indoor or Outdoor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Storage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Temperature: -30°C~60°C  Humidity: 0%~95%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Operation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Temperature: -10°C~45°C     Humidity: 10%~90%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Installation</a:t>
                      </a:r>
                    </a:p>
                  </a:txBody>
                  <a:tcPr marL="107950" marR="107950" marT="38100" marB="3810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Wall mounted, cabinets, mobile stand (optional)</a:t>
                      </a:r>
                    </a:p>
                  </a:txBody>
                  <a:tcPr marL="107950" marR="107950" marT="38100" marB="3810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2124213"/>
              </p:ext>
            </p:extLst>
          </p:nvPr>
        </p:nvGraphicFramePr>
        <p:xfrm>
          <a:off x="139065" y="6165215"/>
          <a:ext cx="6552565" cy="264350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4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2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L="177800" marR="1778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2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NCTS-IB86</a:t>
                      </a:r>
                      <a:endParaRPr lang="en-US" sz="1200" b="1" spc="1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spc="12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NCTS-IB90</a:t>
                      </a:r>
                      <a:endParaRPr lang="en-US" sz="1200" b="1" spc="1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200" b="1" spc="12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NCTS-IB95</a:t>
                      </a:r>
                    </a:p>
                  </a:txBody>
                  <a:tcPr marL="177800" marR="177800" marT="6350" marB="6350"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Overall Size(mm)</a:t>
                      </a:r>
                    </a:p>
                  </a:txBody>
                  <a:tcPr marL="177800" marR="1778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1775x1280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2010 x1100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2071 x1251</a:t>
                      </a:r>
                    </a:p>
                  </a:txBody>
                  <a:tcPr marL="177800" marR="177800" marT="6350" marB="6350"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Projection Size(mm)</a:t>
                      </a:r>
                    </a:p>
                  </a:txBody>
                  <a:tcPr marL="177800" marR="1778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1622x1216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1842x1036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1899 x1187 </a:t>
                      </a:r>
                    </a:p>
                  </a:txBody>
                  <a:tcPr marL="177800" marR="177800" marT="6350" marB="6350"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Overall Diagonal</a:t>
                      </a:r>
                    </a:p>
                  </a:txBody>
                  <a:tcPr marL="177800" marR="1778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86”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90”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95”</a:t>
                      </a:r>
                    </a:p>
                  </a:txBody>
                  <a:tcPr marL="177800" marR="177800" marT="6350" marB="6350"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Aspect Ratio</a:t>
                      </a:r>
                    </a:p>
                  </a:txBody>
                  <a:tcPr marL="177800" marR="1778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4:3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16:9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16:10</a:t>
                      </a:r>
                    </a:p>
                  </a:txBody>
                  <a:tcPr marL="177800" marR="177800" marT="6350" marB="6350"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Board Weight(kg) </a:t>
                      </a:r>
                    </a:p>
                  </a:txBody>
                  <a:tcPr marL="177800" marR="1778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77800" marR="177800" marT="6350" marB="6350"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Gross Weight (kg)</a:t>
                      </a:r>
                    </a:p>
                  </a:txBody>
                  <a:tcPr marL="177800" marR="1778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177800" marR="177800" marT="6350" marB="6350"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Product Dimension(mm)</a:t>
                      </a:r>
                    </a:p>
                  </a:txBody>
                  <a:tcPr marL="177800" marR="1778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1775x1280 x 37.5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2010 x1100 x37.5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2071 x1251</a:t>
                      </a: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x37.5</a:t>
                      </a:r>
                    </a:p>
                  </a:txBody>
                  <a:tcPr marL="177800" marR="177800" marT="6350" marB="6350"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Packed Size(mm)</a:t>
                      </a:r>
                    </a:p>
                  </a:txBody>
                  <a:tcPr marL="177800" marR="1778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1845x1380 x80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2100 x1190 x80</a:t>
                      </a:r>
                    </a:p>
                  </a:txBody>
                  <a:tcPr marL="177800" marR="1778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spc="12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2160 x1340 x80</a:t>
                      </a:r>
                    </a:p>
                  </a:txBody>
                  <a:tcPr marL="177800" marR="177800" marT="6350" marB="6350"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平行四边形 6"/>
          <p:cNvSpPr/>
          <p:nvPr/>
        </p:nvSpPr>
        <p:spPr>
          <a:xfrm>
            <a:off x="3451225" y="579755"/>
            <a:ext cx="3178810" cy="182245"/>
          </a:xfrm>
          <a:prstGeom prst="parallelogram">
            <a:avLst>
              <a:gd name="adj" fmla="val 110565"/>
            </a:avLst>
          </a:prstGeom>
          <a:solidFill>
            <a:schemeClr val="tx1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43600" y="579755"/>
            <a:ext cx="914400" cy="1822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28600" y="762000"/>
            <a:ext cx="6629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2880" y="393700"/>
            <a:ext cx="32683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TECHNICAL SPECIFICATION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3451225" y="5553075"/>
            <a:ext cx="3178810" cy="182245"/>
          </a:xfrm>
          <a:prstGeom prst="parallelogram">
            <a:avLst>
              <a:gd name="adj" fmla="val 110565"/>
            </a:avLst>
          </a:prstGeom>
          <a:solidFill>
            <a:schemeClr val="tx1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943600" y="5553710"/>
            <a:ext cx="914400" cy="1816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28600" y="5735320"/>
            <a:ext cx="6629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82880" y="5367020"/>
            <a:ext cx="31032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PHYSICAL SPECIFICATION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967470"/>
            <a:ext cx="6857365" cy="4146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1a98d68-f80d-4557-94cf-cb7213585ba7}"/>
  <p:tag name="TABLE_RECT" val="17*27.4568*506*372.9"/>
  <p:tag name="TABLE_EMPHASIZE_COLOR" val="14137289"/>
  <p:tag name="TABLE_ONEKEY_SKIN_IDX" val="0"/>
  <p:tag name="TABLE_SKINIDX" val="1"/>
  <p:tag name="TABLE_COLORIDX" val="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c6390bb-2304-405a-aa40-5b03998aded8}"/>
  <p:tag name="TABLE_EMPHASIZE_COLOR" val="14137289"/>
  <p:tag name="TABLE_SKINIDX" val="1"/>
  <p:tag name="TABLE_COLORIDX" val="g"/>
  <p:tag name="TABLE_RECT" val="36*504.992*468*230.45"/>
  <p:tag name="TABLE_ONEKEY_SKIN_IDX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600</Words>
  <Application>Microsoft Office PowerPoint</Application>
  <PresentationFormat>A4 Paper (210x297 mm)</PresentationFormat>
  <Paragraphs>105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微软雅黑</vt:lpstr>
      <vt:lpstr>宋体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 wheeeeeeeeeeeeeeeeeeeeeeee</dc:creator>
  <cp:lastModifiedBy>user</cp:lastModifiedBy>
  <cp:revision>537</cp:revision>
  <dcterms:created xsi:type="dcterms:W3CDTF">2013-12-31T03:54:00Z</dcterms:created>
  <dcterms:modified xsi:type="dcterms:W3CDTF">2020-06-14T13:41:49Z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